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8"/>
  </p:notesMasterIdLst>
  <p:handoutMasterIdLst>
    <p:handoutMasterId r:id="rId29"/>
  </p:handoutMasterIdLst>
  <p:sldIdLst>
    <p:sldId id="256" r:id="rId2"/>
    <p:sldId id="283" r:id="rId3"/>
    <p:sldId id="258" r:id="rId4"/>
    <p:sldId id="259" r:id="rId5"/>
    <p:sldId id="284" r:id="rId6"/>
    <p:sldId id="263" r:id="rId7"/>
    <p:sldId id="279" r:id="rId8"/>
    <p:sldId id="285" r:id="rId9"/>
    <p:sldId id="262" r:id="rId10"/>
    <p:sldId id="265" r:id="rId11"/>
    <p:sldId id="264" r:id="rId12"/>
    <p:sldId id="278" r:id="rId13"/>
    <p:sldId id="286" r:id="rId14"/>
    <p:sldId id="267" r:id="rId15"/>
    <p:sldId id="280" r:id="rId16"/>
    <p:sldId id="281" r:id="rId17"/>
    <p:sldId id="268" r:id="rId18"/>
    <p:sldId id="270" r:id="rId19"/>
    <p:sldId id="282" r:id="rId20"/>
    <p:sldId id="276" r:id="rId21"/>
    <p:sldId id="277" r:id="rId22"/>
    <p:sldId id="287" r:id="rId23"/>
    <p:sldId id="273" r:id="rId24"/>
    <p:sldId id="272" r:id="rId25"/>
    <p:sldId id="274" r:id="rId26"/>
    <p:sldId id="275"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AE1BC"/>
    <a:srgbClr val="CEF7EB"/>
    <a:srgbClr val="1E1E1E"/>
    <a:srgbClr val="1D6FA9"/>
    <a:srgbClr val="FF9748"/>
    <a:srgbClr val="737373"/>
    <a:srgbClr val="FF8000"/>
    <a:srgbClr val="16607D"/>
    <a:srgbClr val="4FD70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941"/>
    <p:restoredTop sz="57551"/>
  </p:normalViewPr>
  <p:slideViewPr>
    <p:cSldViewPr snapToGrid="0">
      <p:cViewPr varScale="1">
        <p:scale>
          <a:sx n="70" d="100"/>
          <a:sy n="70" d="100"/>
        </p:scale>
        <p:origin x="1872" y="192"/>
      </p:cViewPr>
      <p:guideLst/>
    </p:cSldViewPr>
  </p:slideViewPr>
  <p:notesTextViewPr>
    <p:cViewPr>
      <p:scale>
        <a:sx n="1" d="1"/>
        <a:sy n="1" d="1"/>
      </p:scale>
      <p:origin x="0" y="0"/>
    </p:cViewPr>
  </p:notesTextViewPr>
  <p:notesViewPr>
    <p:cSldViewPr snapToGrid="0">
      <p:cViewPr varScale="1">
        <p:scale>
          <a:sx n="121" d="100"/>
          <a:sy n="121" d="100"/>
        </p:scale>
        <p:origin x="3864" y="17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FAF70C6-AB7C-4A45-BDBF-3E3BD9B1C592}" type="datetimeFigureOut">
              <a:rPr kumimoji="1" lang="zh-CN" altLang="en-US" smtClean="0"/>
              <a:t>2023/4/30</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351BA1D-0C3C-A74F-A8C4-583CC3B8E44D}" type="slidenum">
              <a:rPr kumimoji="1" lang="zh-CN" altLang="en-US" smtClean="0"/>
              <a:t>‹#›</a:t>
            </a:fld>
            <a:endParaRPr kumimoji="1"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9.png>
</file>

<file path=ppt/media/image3.png>
</file>

<file path=ppt/media/image4.sv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11D7A0-78D9-9044-B1C7-8E63AA104CF5}" type="datetimeFigureOut">
              <a:rPr kumimoji="1" lang="zh-CN" altLang="en-US" smtClean="0"/>
              <a:t>2023/4/30</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584CFD-28DD-4F42-A761-C1DD579F1685}"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2800" b="0" i="0" dirty="0">
                <a:solidFill>
                  <a:srgbClr val="374151"/>
                </a:solidFill>
                <a:effectLst/>
                <a:latin typeface="Söhne"/>
              </a:rPr>
              <a:t>Hello everyone, welcome to </a:t>
            </a:r>
            <a:r>
              <a:rPr lang="en-US" altLang="zh-CN" sz="2800" b="0" i="0" dirty="0" err="1">
                <a:solidFill>
                  <a:srgbClr val="374151"/>
                </a:solidFill>
                <a:effectLst/>
                <a:latin typeface="Söhne"/>
              </a:rPr>
              <a:t>EuromlSys</a:t>
            </a:r>
            <a:r>
              <a:rPr lang="en-US" altLang="zh-CN" sz="2800" b="0" i="0" dirty="0">
                <a:solidFill>
                  <a:srgbClr val="374151"/>
                </a:solidFill>
                <a:effectLst/>
                <a:latin typeface="Söhne"/>
              </a:rPr>
              <a:t> twenty twenty-three. My name is </a:t>
            </a:r>
            <a:r>
              <a:rPr lang="en-US" altLang="zh-CN" sz="2800" b="0" i="0" dirty="0" err="1">
                <a:solidFill>
                  <a:srgbClr val="374151"/>
                </a:solidFill>
                <a:effectLst/>
                <a:latin typeface="Söhne"/>
              </a:rPr>
              <a:t>Dongqi</a:t>
            </a:r>
            <a:r>
              <a:rPr lang="en-US" altLang="zh-CN" sz="2800" b="0" i="0" dirty="0">
                <a:solidFill>
                  <a:srgbClr val="374151"/>
                </a:solidFill>
                <a:effectLst/>
                <a:latin typeface="Söhne"/>
              </a:rPr>
              <a:t> Cai, and I am here to present our work on "Towards Practical Few-Shot Federated NLP." The work is advised by Professor </a:t>
            </a:r>
            <a:r>
              <a:rPr lang="en-US" altLang="zh-CN" sz="2800" b="0" i="0" dirty="0" err="1">
                <a:solidFill>
                  <a:srgbClr val="374151"/>
                </a:solidFill>
                <a:effectLst/>
                <a:latin typeface="Söhne"/>
              </a:rPr>
              <a:t>Mengweixu</a:t>
            </a:r>
            <a:r>
              <a:rPr lang="en-US" altLang="zh-CN" sz="2800" b="0" i="0" dirty="0">
                <a:solidFill>
                  <a:srgbClr val="374151"/>
                </a:solidFill>
                <a:effectLst/>
                <a:latin typeface="Söhne"/>
              </a:rPr>
              <a:t>, </a:t>
            </a:r>
            <a:r>
              <a:rPr lang="en-US" altLang="zh-CN" sz="2800" b="0" i="0" dirty="0" err="1">
                <a:solidFill>
                  <a:srgbClr val="374151"/>
                </a:solidFill>
                <a:effectLst/>
                <a:latin typeface="Söhne"/>
              </a:rPr>
              <a:t>Shangguangwang</a:t>
            </a:r>
            <a:r>
              <a:rPr lang="en-US" altLang="zh-CN" sz="2800" b="0" i="0" dirty="0">
                <a:solidFill>
                  <a:srgbClr val="374151"/>
                </a:solidFill>
                <a:effectLst/>
                <a:latin typeface="Söhne"/>
              </a:rPr>
              <a:t> from </a:t>
            </a:r>
            <a:r>
              <a:rPr lang="en-US" altLang="zh-CN" sz="2800" b="0" i="0" dirty="0" err="1">
                <a:solidFill>
                  <a:srgbClr val="374151"/>
                </a:solidFill>
                <a:effectLst/>
                <a:latin typeface="Söhne"/>
              </a:rPr>
              <a:t>Beiyou</a:t>
            </a:r>
            <a:r>
              <a:rPr lang="en-US" altLang="zh-CN" sz="2800" b="0" i="0" dirty="0">
                <a:solidFill>
                  <a:srgbClr val="374151"/>
                </a:solidFill>
                <a:effectLst/>
                <a:latin typeface="Söhne"/>
              </a:rPr>
              <a:t> Shenzhen Institute, and Felix </a:t>
            </a:r>
            <a:r>
              <a:rPr lang="en-US" altLang="zh-CN" sz="2800" b="0" i="0" dirty="0" err="1">
                <a:solidFill>
                  <a:srgbClr val="374151"/>
                </a:solidFill>
                <a:effectLst/>
                <a:latin typeface="Söhne"/>
              </a:rPr>
              <a:t>Xiaozhu</a:t>
            </a:r>
            <a:r>
              <a:rPr lang="en-US" altLang="zh-CN" sz="2800" b="0" i="0" dirty="0">
                <a:solidFill>
                  <a:srgbClr val="374151"/>
                </a:solidFill>
                <a:effectLst/>
                <a:latin typeface="Söhne"/>
              </a:rPr>
              <a:t> Lin from the University of Virginia.</a:t>
            </a:r>
            <a:endParaRPr lang="en-US" altLang="zh-CN" sz="1800" kern="100" dirty="0">
              <a:effectLst/>
              <a:latin typeface="Calibri" panose="020F0502020204030204" pitchFamily="34" charset="0"/>
              <a:ea typeface="宋体" pitchFamily="2" charset="-122"/>
              <a:cs typeface="Times New Roman" panose="02020603050405020304" pitchFamily="18" charset="0"/>
            </a:endParaRPr>
          </a:p>
          <a:p>
            <a:endParaRPr lang="en-US" altLang="zh-CN" sz="1800" kern="100" dirty="0">
              <a:effectLst/>
              <a:latin typeface="Calibri" panose="020F0502020204030204" pitchFamily="34" charset="0"/>
              <a:ea typeface="宋体" pitchFamily="2" charset="-122"/>
              <a:cs typeface="Times New Roman" panose="02020603050405020304" pitchFamily="18" charset="0"/>
            </a:endParaRPr>
          </a:p>
          <a:p>
            <a:r>
              <a:rPr lang="en-US" altLang="zh-CN" sz="1800" kern="100" dirty="0">
                <a:effectLst/>
                <a:latin typeface="Calibri" panose="020F0502020204030204" pitchFamily="34" charset="0"/>
                <a:ea typeface="宋体" pitchFamily="2" charset="-122"/>
                <a:cs typeface="Times New Roman" panose="02020603050405020304" pitchFamily="18" charset="0"/>
              </a:rPr>
              <a:t>---</a:t>
            </a:r>
          </a:p>
          <a:p>
            <a:r>
              <a:rPr lang="en-US" altLang="zh-CN" sz="1800" kern="100" dirty="0">
                <a:effectLst/>
                <a:latin typeface="Calibri" panose="020F0502020204030204" pitchFamily="34" charset="0"/>
                <a:ea typeface="宋体" pitchFamily="2" charset="-122"/>
                <a:cs typeface="Times New Roman" panose="02020603050405020304" pitchFamily="18" charset="0"/>
              </a:rPr>
              <a:t>Hello, everyone,</a:t>
            </a:r>
            <a:r>
              <a:rPr lang="zh-CN" altLang="zh-CN" dirty="0">
                <a:effectLst/>
              </a:rPr>
              <a:t> </a:t>
            </a:r>
            <a:r>
              <a:rPr lang="en-US" altLang="zh-CN" dirty="0">
                <a:effectLst/>
              </a:rPr>
              <a:t>welcome to </a:t>
            </a:r>
            <a:r>
              <a:rPr lang="en-US" altLang="zh-CN" dirty="0" err="1">
                <a:effectLst/>
              </a:rPr>
              <a:t>euromlsys</a:t>
            </a:r>
            <a:r>
              <a:rPr lang="en-US" altLang="zh-CN" dirty="0">
                <a:effectLst/>
              </a:rPr>
              <a:t> twenty twenty three. I am </a:t>
            </a:r>
            <a:r>
              <a:rPr lang="en-US" altLang="zh-CN" dirty="0" err="1">
                <a:effectLst/>
              </a:rPr>
              <a:t>dongqi</a:t>
            </a:r>
            <a:r>
              <a:rPr lang="en-US" altLang="zh-CN" dirty="0">
                <a:effectLst/>
              </a:rPr>
              <a:t> </a:t>
            </a:r>
            <a:r>
              <a:rPr lang="en-US" altLang="zh-CN" dirty="0" err="1">
                <a:effectLst/>
              </a:rPr>
              <a:t>cai</a:t>
            </a:r>
            <a:r>
              <a:rPr lang="en-US" altLang="zh-CN" dirty="0">
                <a:effectLst/>
              </a:rPr>
              <a:t>. I am going to present our work “towards practical few-shot federated </a:t>
            </a:r>
            <a:r>
              <a:rPr lang="en-US" altLang="zh-CN" dirty="0" err="1">
                <a:effectLst/>
              </a:rPr>
              <a:t>nlp</a:t>
            </a:r>
            <a:r>
              <a:rPr lang="en-US" altLang="zh-CN" dirty="0">
                <a:effectLst/>
              </a:rPr>
              <a:t>”. It is </a:t>
            </a:r>
            <a:r>
              <a:rPr lang="en-US" altLang="zh-CN" dirty="0" err="1">
                <a:effectLst/>
              </a:rPr>
              <a:t>adviced</a:t>
            </a:r>
            <a:r>
              <a:rPr lang="en-US" altLang="zh-CN" dirty="0">
                <a:effectLst/>
              </a:rPr>
              <a:t> by professor </a:t>
            </a:r>
            <a:r>
              <a:rPr lang="en-US" altLang="zh-CN" dirty="0" err="1">
                <a:effectLst/>
              </a:rPr>
              <a:t>mengweixu</a:t>
            </a:r>
            <a:r>
              <a:rPr lang="en-US" altLang="zh-CN" dirty="0">
                <a:effectLst/>
              </a:rPr>
              <a:t>, </a:t>
            </a:r>
            <a:r>
              <a:rPr lang="en-US" altLang="zh-CN" dirty="0" err="1">
                <a:effectLst/>
              </a:rPr>
              <a:t>shangguangwang</a:t>
            </a:r>
            <a:r>
              <a:rPr lang="en-US" altLang="zh-CN" dirty="0">
                <a:effectLst/>
              </a:rPr>
              <a:t> from </a:t>
            </a:r>
            <a:r>
              <a:rPr lang="en-US" altLang="zh-CN" dirty="0" err="1">
                <a:effectLst/>
              </a:rPr>
              <a:t>beiyou</a:t>
            </a:r>
            <a:r>
              <a:rPr lang="en-US" altLang="zh-CN" dirty="0">
                <a:effectLst/>
              </a:rPr>
              <a:t> Shenzhen </a:t>
            </a:r>
            <a:r>
              <a:rPr lang="en-US" altLang="zh-CN" dirty="0" err="1">
                <a:effectLst/>
              </a:rPr>
              <a:t>institude</a:t>
            </a:r>
            <a:r>
              <a:rPr lang="en-US" altLang="zh-CN" dirty="0">
                <a:effectLst/>
              </a:rPr>
              <a:t> and </a:t>
            </a:r>
            <a:r>
              <a:rPr lang="en-US" altLang="zh-CN" dirty="0" err="1">
                <a:effectLst/>
              </a:rPr>
              <a:t>felix</a:t>
            </a:r>
            <a:r>
              <a:rPr lang="en-US" altLang="zh-CN" dirty="0">
                <a:effectLst/>
              </a:rPr>
              <a:t> </a:t>
            </a:r>
            <a:r>
              <a:rPr lang="en-US" altLang="zh-CN" dirty="0" err="1">
                <a:effectLst/>
              </a:rPr>
              <a:t>xiaozhu</a:t>
            </a:r>
            <a:r>
              <a:rPr lang="en-US" altLang="zh-CN" dirty="0">
                <a:effectLst/>
              </a:rPr>
              <a:t> </a:t>
            </a:r>
            <a:r>
              <a:rPr lang="en-US" altLang="zh-CN" dirty="0" err="1">
                <a:effectLst/>
              </a:rPr>
              <a:t>lin</a:t>
            </a:r>
            <a:r>
              <a:rPr lang="en-US" altLang="zh-CN" dirty="0">
                <a:effectLst/>
              </a:rPr>
              <a:t> from university of </a:t>
            </a:r>
            <a:r>
              <a:rPr lang="en-US" altLang="zh-CN" dirty="0" err="1">
                <a:effectLst/>
              </a:rPr>
              <a:t>virginia</a:t>
            </a:r>
            <a:r>
              <a:rPr lang="en-US" altLang="zh-CN" dirty="0">
                <a:effectLst/>
              </a:rPr>
              <a:t>.</a:t>
            </a:r>
            <a:endParaRPr kumimoji="1" lang="zh-CN" altLang="en-US" dirty="0"/>
          </a:p>
        </p:txBody>
      </p:sp>
      <p:sp>
        <p:nvSpPr>
          <p:cNvPr id="4" name="灯片编号占位符 3"/>
          <p:cNvSpPr>
            <a:spLocks noGrp="1"/>
          </p:cNvSpPr>
          <p:nvPr>
            <p:ph type="sldNum" sz="quarter" idx="5"/>
          </p:nvPr>
        </p:nvSpPr>
        <p:spPr/>
        <p:txBody>
          <a:bodyPr/>
          <a:lstStyle/>
          <a:p>
            <a:fld id="{23584CFD-28DD-4F42-A761-C1DD579F1685}" type="slidenum">
              <a:rPr kumimoji="1" lang="zh-CN" altLang="en-US" smtClean="0"/>
              <a:t>1</a:t>
            </a:fld>
            <a:endParaRPr kumimoji="1"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First, let me introduce pseudo labeling.</a:t>
            </a:r>
          </a:p>
          <a:p>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en-US" altLang="zh-CN" b="0" i="0" dirty="0">
                <a:solidFill>
                  <a:srgbClr val="374151"/>
                </a:solidFill>
                <a:effectLst/>
                <a:latin typeface="Söhne"/>
              </a:rPr>
              <a:t>During model training, the trainer uses the current model to infer on unlabeled data and considers the resulting inference results as if they were true labels for subsequent training. This method, also known as soft labeling, has been shown to be effective both empirically and theoretically.</a:t>
            </a:r>
          </a:p>
          <a:p>
            <a:pPr marL="0" marR="0" lvl="0" indent="0" algn="l" defTabSz="914400" rtl="0" eaLnBrk="1" fontAlgn="auto" latinLnBrk="0" hangingPunct="1">
              <a:lnSpc>
                <a:spcPct val="100000"/>
              </a:lnSpc>
              <a:spcBef>
                <a:spcPts val="0"/>
              </a:spcBef>
              <a:spcAft>
                <a:spcPts val="0"/>
              </a:spcAft>
              <a:buClrTx/>
              <a:buSzTx/>
              <a:buFontTx/>
              <a:buNone/>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en-US" altLang="zh-CN" b="0" i="0" dirty="0">
                <a:solidFill>
                  <a:srgbClr val="374151"/>
                </a:solidFill>
                <a:effectLst/>
                <a:latin typeface="Söhne"/>
              </a:rPr>
              <a:t>The idea behind it, is that training with pseudo labels encourages the model to learn a decision boundary that lies in a region where the example density is lower. This decision boundary typically leads to good generalization performance, even though the true labels of individual samples remain unknown.</a:t>
            </a:r>
          </a:p>
          <a:p>
            <a:pPr marL="0" marR="0" lvl="0" indent="0" algn="l" defTabSz="914400" rtl="0" eaLnBrk="1" fontAlgn="auto" latinLnBrk="0" hangingPunct="1">
              <a:lnSpc>
                <a:spcPct val="100000"/>
              </a:lnSpc>
              <a:spcBef>
                <a:spcPts val="0"/>
              </a:spcBef>
              <a:spcAft>
                <a:spcPts val="0"/>
              </a:spcAft>
              <a:buClrTx/>
              <a:buSzTx/>
              <a:buFontTx/>
              <a:buNone/>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en-US" altLang="zh-CN" b="0" i="0" dirty="0">
                <a:solidFill>
                  <a:srgbClr val="374151"/>
                </a:solidFill>
                <a:effectLst/>
                <a:latin typeface="Söhne"/>
              </a:rPr>
              <a:t>For example, the resultant model assigns a high probability zero point nine to positive label "great" rather than a lower probability zero point six, which in turn encourages low entropy.</a:t>
            </a:r>
            <a:endParaRPr kumimoji="1" lang="en-US" altLang="zh-CN" dirty="0"/>
          </a:p>
        </p:txBody>
      </p:sp>
      <p:sp>
        <p:nvSpPr>
          <p:cNvPr id="4" name="灯片编号占位符 3"/>
          <p:cNvSpPr>
            <a:spLocks noGrp="1"/>
          </p:cNvSpPr>
          <p:nvPr>
            <p:ph type="sldNum" sz="quarter" idx="5"/>
          </p:nvPr>
        </p:nvSpPr>
        <p:spPr/>
        <p:txBody>
          <a:bodyPr/>
          <a:lstStyle/>
          <a:p>
            <a:fld id="{23584CFD-28DD-4F42-A761-C1DD579F1685}" type="slidenum">
              <a:rPr kumimoji="1" lang="zh-CN" altLang="en-US" smtClean="0"/>
              <a:t>10</a:t>
            </a:fld>
            <a:endParaRPr kumimoji="1"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b="0" i="0" dirty="0">
                <a:solidFill>
                  <a:srgbClr val="374151"/>
                </a:solidFill>
                <a:effectLst/>
                <a:latin typeface="Söhne"/>
              </a:rPr>
              <a:t>The second technique we utilize is prompt learning, a powerful NLP technique that improves the accuracy of model fine-tuning, commonly used in few-shot scenarios. For Federated Few-shot learning, we find prompts to be crucial in the early stages of training, when the model is weak and can barely generate useful pseudo labels.</a:t>
            </a:r>
          </a:p>
          <a:p>
            <a:pPr algn="l"/>
            <a:endParaRPr lang="en-US" altLang="zh-CN" b="0" i="0" dirty="0">
              <a:solidFill>
                <a:srgbClr val="374151"/>
              </a:solidFill>
              <a:effectLst/>
              <a:latin typeface="Söhne"/>
            </a:endParaRPr>
          </a:p>
          <a:p>
            <a:pPr algn="l"/>
            <a:r>
              <a:rPr lang="en-US" altLang="zh-CN" b="0" i="0" dirty="0">
                <a:solidFill>
                  <a:srgbClr val="374151"/>
                </a:solidFill>
                <a:effectLst/>
                <a:latin typeface="Söhne"/>
              </a:rPr>
              <a:t>Briefly, Let's suppose we fine-tune a foundation model to classify restaurant reviews and are given only two labeled samples. </a:t>
            </a:r>
          </a:p>
          <a:p>
            <a:pPr algn="l"/>
            <a:endParaRPr lang="en-US" altLang="zh-CN" b="0" i="0" dirty="0">
              <a:solidFill>
                <a:srgbClr val="374151"/>
              </a:solidFill>
              <a:effectLst/>
              <a:latin typeface="Söhne"/>
            </a:endParaRPr>
          </a:p>
          <a:p>
            <a:pPr algn="l"/>
            <a:r>
              <a:rPr lang="en-US" altLang="zh-CN" b="0" i="0" dirty="0">
                <a:solidFill>
                  <a:srgbClr val="374151"/>
                </a:solidFill>
                <a:effectLst/>
                <a:latin typeface="Söhne"/>
              </a:rPr>
              <a:t>The first sample is "Most delicious pizza I’ve ever had." and is positively labeled, while the second sample "Pizza was good. Not worth the price." is negatively labeled. </a:t>
            </a:r>
          </a:p>
          <a:p>
            <a:pPr algn="l"/>
            <a:endParaRPr lang="en-US" altLang="zh-CN" b="0" i="0" dirty="0">
              <a:solidFill>
                <a:srgbClr val="374151"/>
              </a:solidFill>
              <a:effectLst/>
              <a:latin typeface="Söhne"/>
            </a:endParaRPr>
          </a:p>
          <a:p>
            <a:pPr algn="l"/>
            <a:r>
              <a:rPr lang="en-US" altLang="zh-CN" b="0" i="0" dirty="0">
                <a:solidFill>
                  <a:srgbClr val="374151"/>
                </a:solidFill>
                <a:effectLst/>
                <a:latin typeface="Söhne"/>
              </a:rPr>
              <a:t>With such a small number of labeled samples, training a usable classification layer is impossible.</a:t>
            </a:r>
          </a:p>
          <a:p>
            <a:pPr algn="l"/>
            <a:endParaRPr lang="en-US" altLang="zh-CN" b="0" i="0" dirty="0">
              <a:solidFill>
                <a:srgbClr val="374151"/>
              </a:solidFill>
              <a:effectLst/>
              <a:latin typeface="Söhne"/>
            </a:endParaRPr>
          </a:p>
          <a:p>
            <a:r>
              <a:rPr lang="en-US" altLang="zh-CN" dirty="0"/>
              <a:t>Consider an unlabeled example:</a:t>
            </a:r>
          </a:p>
          <a:p>
            <a:endParaRPr lang="en-US" altLang="zh-CN" dirty="0"/>
          </a:p>
          <a:p>
            <a:r>
              <a:rPr lang="en-US" altLang="zh-CN" dirty="0"/>
              <a:t>“Pizza was good. Not worth the price.”</a:t>
            </a:r>
          </a:p>
          <a:p>
            <a:endParaRPr lang="en-US" altLang="zh-CN" dirty="0"/>
          </a:p>
          <a:p>
            <a:r>
              <a:rPr lang="en-US" altLang="zh-CN" dirty="0"/>
              <a:t>The model may positively predict the unlabeled example’s class if the task is to classify user satisfaction, or negatively if the task is about whether price is mentioned. But without such a task description, the model can only randomly guess and generate an error pseudo label.</a:t>
            </a:r>
          </a:p>
          <a:p>
            <a:pPr algn="l"/>
            <a:endParaRPr lang="en-US" altLang="zh-CN" b="0" i="0" dirty="0">
              <a:solidFill>
                <a:srgbClr val="374151"/>
              </a:solidFill>
              <a:effectLst/>
              <a:latin typeface="Söhne"/>
            </a:endParaRPr>
          </a:p>
          <a:p>
            <a:r>
              <a:rPr lang="en-US" altLang="zh-CN" dirty="0"/>
              <a:t>To fix the problem, the insight of prompt learning is that the foundation model already encodes knowledge for performing various tasks; it just needs a prompt that describes what the task is.</a:t>
            </a:r>
          </a:p>
          <a:p>
            <a:endParaRPr lang="en-US" altLang="zh-CN" dirty="0"/>
          </a:p>
          <a:p>
            <a:r>
              <a:rPr lang="en-US" altLang="zh-CN" dirty="0"/>
              <a:t>More formally, a cloze question is called a pattern and the mapping from words to classes is done by a verbalizer.</a:t>
            </a:r>
          </a:p>
          <a:p>
            <a:r>
              <a:rPr lang="en-US" altLang="zh-CN" dirty="0"/>
              <a:t>The training loss is the cross-entropy between the correct answer and the distribution of probabilities among the tokens in the verbalizer.</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kumimoji="1" lang="en-US" altLang="zh-CN" dirty="0"/>
              <a:t>---</a:t>
            </a:r>
          </a:p>
          <a:p>
            <a:pPr marL="0" marR="0" lvl="0" indent="0" algn="l" defTabSz="914400" rtl="0" eaLnBrk="1" fontAlgn="auto" latinLnBrk="0" hangingPunct="1">
              <a:lnSpc>
                <a:spcPct val="100000"/>
              </a:lnSpc>
              <a:spcBef>
                <a:spcPts val="0"/>
              </a:spcBef>
              <a:spcAft>
                <a:spcPts val="0"/>
              </a:spcAft>
              <a:buClrTx/>
              <a:buSzTx/>
              <a:buFontTx/>
              <a:buNone/>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kumimoji="1" lang="en-US" altLang="zh-CN" dirty="0"/>
              <a:t>Second technique is prompt learning. It’s a powerful NLP technique that boosts accuracy in model fine-tuning, which is commonly used in few-shot scenarios.</a:t>
            </a:r>
          </a:p>
          <a:p>
            <a:pPr marL="0" marR="0" lvl="0" indent="0" algn="l" defTabSz="914400" rtl="0" eaLnBrk="1" fontAlgn="auto" latinLnBrk="0" hangingPunct="1">
              <a:lnSpc>
                <a:spcPct val="100000"/>
              </a:lnSpc>
              <a:spcBef>
                <a:spcPts val="0"/>
              </a:spcBef>
              <a:spcAft>
                <a:spcPts val="0"/>
              </a:spcAft>
              <a:buClrTx/>
              <a:buSzTx/>
              <a:buFontTx/>
              <a:buNone/>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kumimoji="1" lang="en-US" altLang="zh-CN" dirty="0"/>
              <a:t>For Federated Few-shot learning, we find prompts crucial to the early stage of a training sessions, when the model is weak and can barely generate useful pseudo labels</a:t>
            </a:r>
          </a:p>
          <a:p>
            <a:pPr marL="0" marR="0" lvl="0" indent="0" algn="l" defTabSz="914400" rtl="0" eaLnBrk="1" fontAlgn="auto" latinLnBrk="0" hangingPunct="1">
              <a:lnSpc>
                <a:spcPct val="100000"/>
              </a:lnSpc>
              <a:spcBef>
                <a:spcPts val="0"/>
              </a:spcBef>
              <a:spcAft>
                <a:spcPts val="0"/>
              </a:spcAft>
              <a:buClrTx/>
              <a:buSzTx/>
              <a:buFontTx/>
              <a:buNone/>
              <a:defRPr/>
            </a:pPr>
            <a:endParaRPr kumimoji="1" lang="en-US" altLang="zh-CN" dirty="0"/>
          </a:p>
          <a:p>
            <a:r>
              <a:rPr lang="en-US" altLang="zh-CN" sz="1800" dirty="0">
                <a:solidFill>
                  <a:srgbClr val="000000"/>
                </a:solidFill>
                <a:effectLst/>
                <a:latin typeface="LinLibertineT"/>
              </a:rPr>
              <a:t>For example, suppose we fine-tune a foundation model to classify restaurant reviews and are only given two labeled samples.</a:t>
            </a:r>
          </a:p>
          <a:p>
            <a:endParaRPr lang="en-US" altLang="zh-CN" sz="1800" dirty="0">
              <a:solidFill>
                <a:srgbClr val="000000"/>
              </a:solidFill>
              <a:effectLst/>
              <a:latin typeface="LinLibertineT"/>
            </a:endParaRPr>
          </a:p>
          <a:p>
            <a:r>
              <a:rPr lang="en-US" altLang="zh-CN" dirty="0"/>
              <a:t>First sample:  “Most delicious pizza I’ve ever </a:t>
            </a:r>
            <a:r>
              <a:rPr lang="en-US" altLang="zh-CN" dirty="0" err="1"/>
              <a:t>had.”is</a:t>
            </a:r>
            <a:r>
              <a:rPr lang="en-US" altLang="zh-CN" dirty="0"/>
              <a:t> positively labeled. While the second sample “Most delicious pizza I’ve ever </a:t>
            </a:r>
            <a:r>
              <a:rPr lang="en-US" altLang="zh-CN" dirty="0" err="1"/>
              <a:t>had.”is</a:t>
            </a:r>
            <a:r>
              <a:rPr lang="en-US" altLang="zh-CN" dirty="0"/>
              <a:t> negatively labeled.</a:t>
            </a:r>
          </a:p>
          <a:p>
            <a:endParaRPr lang="en-US" altLang="zh-CN" dirty="0"/>
          </a:p>
          <a:p>
            <a:r>
              <a:rPr lang="en-US" altLang="zh-CN" dirty="0"/>
              <a:t>With such few samples, training a usable classification layer is impossible. Consider an unlabeled example:</a:t>
            </a:r>
          </a:p>
          <a:p>
            <a:endParaRPr lang="en-US" altLang="zh-CN" dirty="0"/>
          </a:p>
          <a:p>
            <a:r>
              <a:rPr lang="en-US" altLang="zh-CN" dirty="0"/>
              <a:t>“Pizza was good. Not worth the price.”</a:t>
            </a:r>
          </a:p>
          <a:p>
            <a:endParaRPr lang="en-US" altLang="zh-CN" dirty="0"/>
          </a:p>
          <a:p>
            <a:r>
              <a:rPr lang="en-US" altLang="zh-CN" dirty="0"/>
              <a:t>The model may positive predict the unlabeled example’s class probabilities if the task is to classify user satisfaction, or negatively if the task is about whether price is mentioned. But without such a task description, the model can only randomly guess and generate an error-prone pseudo label.</a:t>
            </a:r>
          </a:p>
          <a:p>
            <a:endParaRPr lang="en-US" altLang="zh-CN" dirty="0"/>
          </a:p>
          <a:p>
            <a:r>
              <a:rPr lang="en-US" altLang="zh-CN" dirty="0"/>
              <a:t>To fix the problem, the insight of prompt learning is that the foundation model already encodes knowledge for performing various tasks; it just needs a prompt that describes what the task is.</a:t>
            </a:r>
          </a:p>
          <a:p>
            <a:endParaRPr lang="en-US" altLang="zh-CN" dirty="0"/>
          </a:p>
          <a:p>
            <a:r>
              <a:rPr lang="en-US" altLang="zh-CN" dirty="0"/>
              <a:t>The cloze-style phrases is exactly what the foundation model was pre-trained for, that is to predict missing words in text.</a:t>
            </a:r>
          </a:p>
          <a:p>
            <a:endParaRPr lang="en-US" altLang="zh-CN" dirty="0"/>
          </a:p>
          <a:p>
            <a:r>
              <a:rPr lang="en-US" altLang="zh-CN" dirty="0"/>
              <a:t>More formally, a cloze question is called a pattern and the mapping from words to classes is done by a verbalizer.</a:t>
            </a:r>
          </a:p>
          <a:p>
            <a:r>
              <a:rPr lang="en-US" altLang="zh-CN" dirty="0"/>
              <a:t>The training loss is the cross-entropy between the correct answer and the distribution of probabilities among the tokens in the verbalizer.</a:t>
            </a:r>
          </a:p>
          <a:p>
            <a:endParaRPr lang="en-US" altLang="zh-CN" dirty="0"/>
          </a:p>
          <a:p>
            <a:r>
              <a:rPr lang="en-US" altLang="zh-CN" dirty="0"/>
              <a:t>---</a:t>
            </a:r>
          </a:p>
          <a:p>
            <a:pPr marL="0" marR="0" lvl="0" indent="0" algn="l" defTabSz="914400" rtl="0" eaLnBrk="1" fontAlgn="auto" latinLnBrk="0" hangingPunct="1">
              <a:lnSpc>
                <a:spcPct val="100000"/>
              </a:lnSpc>
              <a:spcBef>
                <a:spcPts val="0"/>
              </a:spcBef>
              <a:spcAft>
                <a:spcPts val="0"/>
              </a:spcAft>
              <a:buClrTx/>
              <a:buSzTx/>
              <a:buFontTx/>
              <a:buNone/>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kumimoji="1" lang="en-US" altLang="zh-CN" dirty="0"/>
              <a:t>With such few samples, training a usable classification layer is impossible. Consider an unlabeled example: </a:t>
            </a:r>
          </a:p>
          <a:p>
            <a:endParaRPr kumimoji="1" lang="en-US" altLang="zh-CN" dirty="0"/>
          </a:p>
          <a:p>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kumimoji="1" lang="en-US" altLang="zh-CN" dirty="0"/>
              <a:t>In the example above, if ML developers augment all samples with a leading prompt, e.g. T3 becomes: </a:t>
            </a:r>
          </a:p>
          <a:p>
            <a:endParaRPr kumimoji="1" lang="zh-CN" altLang="en-US" dirty="0"/>
          </a:p>
        </p:txBody>
      </p:sp>
      <p:sp>
        <p:nvSpPr>
          <p:cNvPr id="4" name="灯片编号占位符 3"/>
          <p:cNvSpPr>
            <a:spLocks noGrp="1"/>
          </p:cNvSpPr>
          <p:nvPr>
            <p:ph type="sldNum" sz="quarter" idx="5"/>
          </p:nvPr>
        </p:nvSpPr>
        <p:spPr/>
        <p:txBody>
          <a:bodyPr/>
          <a:lstStyle/>
          <a:p>
            <a:fld id="{23584CFD-28DD-4F42-A761-C1DD579F1685}" type="slidenum">
              <a:rPr kumimoji="1" lang="zh-CN" altLang="en-US" smtClean="0"/>
              <a:t>11</a:t>
            </a:fld>
            <a:endParaRPr kumimoji="1"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 name="Shape 374"/>
          <p:cNvSpPr>
            <a:spLocks noGrp="1" noRot="1" noChangeAspect="1"/>
          </p:cNvSpPr>
          <p:nvPr>
            <p:ph type="sldImg"/>
          </p:nvPr>
        </p:nvSpPr>
        <p:spPr>
          <a:xfrm>
            <a:off x="381000" y="685800"/>
            <a:ext cx="6096000" cy="3429000"/>
          </a:xfrm>
          <a:prstGeom prst="rect">
            <a:avLst/>
          </a:prstGeom>
        </p:spPr>
        <p:txBody>
          <a:bodyPr/>
          <a:lstStyle/>
          <a:p>
            <a:endParaRPr/>
          </a:p>
        </p:txBody>
      </p:sp>
      <p:sp>
        <p:nvSpPr>
          <p:cNvPr id="375" name="Shape 375"/>
          <p:cNvSpPr>
            <a:spLocks noGrp="1"/>
          </p:cNvSpPr>
          <p:nvPr>
            <p:ph type="body" sz="quarter" idx="1"/>
          </p:nvPr>
        </p:nvSpPr>
        <p:spPr>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Here is our system workflow orchestrating (/ˈ</a:t>
            </a:r>
            <a:r>
              <a:rPr lang="en-US" altLang="zh-CN" dirty="0" err="1"/>
              <a:t>ɔːrkɪstreɪtɪŋ</a:t>
            </a:r>
            <a:r>
              <a:rPr lang="en-US" altLang="zh-CN" dirty="0"/>
              <a:t>/) pseudo labeling and prompt learning.</a:t>
            </a:r>
          </a:p>
          <a:p>
            <a:endParaRPr lang="en-US" dirty="0"/>
          </a:p>
          <a:p>
            <a:pPr algn="l"/>
            <a:r>
              <a:rPr lang="en-US" altLang="zh-CN" b="0" i="0" dirty="0">
                <a:solidFill>
                  <a:srgbClr val="374151"/>
                </a:solidFill>
                <a:effectLst/>
                <a:latin typeface="Söhne"/>
              </a:rPr>
              <a:t>Firstly, clients with labeled training data conduct local prompt learning without sharing their data. This approach enables them to fine-tune their models for the task at hand.</a:t>
            </a:r>
          </a:p>
          <a:p>
            <a:pPr algn="l"/>
            <a:endParaRPr lang="en-US" altLang="zh-CN" b="0" i="0" dirty="0">
              <a:solidFill>
                <a:srgbClr val="374151"/>
              </a:solidFill>
              <a:effectLst/>
              <a:latin typeface="Söhne"/>
            </a:endParaRPr>
          </a:p>
          <a:p>
            <a:pPr algn="l"/>
            <a:r>
              <a:rPr lang="en-US" altLang="zh-CN" b="0" i="0" dirty="0">
                <a:solidFill>
                  <a:srgbClr val="374151"/>
                </a:solidFill>
                <a:effectLst/>
                <a:latin typeface="Söhne"/>
              </a:rPr>
              <a:t>The clients then send their fine-tuned models to the cloud for federated average aggregating.</a:t>
            </a:r>
          </a:p>
          <a:p>
            <a:pPr algn="l"/>
            <a:endParaRPr lang="en-US" altLang="zh-CN" b="0" i="0" dirty="0">
              <a:solidFill>
                <a:srgbClr val="374151"/>
              </a:solidFill>
              <a:effectLst/>
              <a:latin typeface="Söhne"/>
            </a:endParaRPr>
          </a:p>
          <a:p>
            <a:pPr algn="l"/>
            <a:r>
              <a:rPr lang="en-US" altLang="zh-CN" b="0" i="0" dirty="0">
                <a:solidFill>
                  <a:srgbClr val="374151"/>
                </a:solidFill>
                <a:effectLst/>
                <a:latin typeface="Söhne"/>
              </a:rPr>
              <a:t>The aggregated model is distributed to all clients, even those who did not participate in the last round of training and do not have labeled data.</a:t>
            </a:r>
          </a:p>
          <a:p>
            <a:pPr algn="l"/>
            <a:endParaRPr lang="en-US" altLang="zh-CN" b="0" i="0" dirty="0">
              <a:solidFill>
                <a:srgbClr val="374151"/>
              </a:solidFill>
              <a:effectLst/>
              <a:latin typeface="Söhne"/>
            </a:endParaRPr>
          </a:p>
          <a:p>
            <a:pPr algn="l"/>
            <a:r>
              <a:rPr lang="en-US" altLang="zh-CN" b="0" i="0" dirty="0">
                <a:solidFill>
                  <a:srgbClr val="374151"/>
                </a:solidFill>
                <a:effectLst/>
                <a:latin typeface="Söhne"/>
              </a:rPr>
              <a:t>These clients can leverage the received model to do pseudo labeling on their unlabeled data. They add the data with the highest confidence as training samples for next iteration.</a:t>
            </a:r>
          </a:p>
          <a:p>
            <a:pPr algn="l"/>
            <a:endParaRPr lang="en-US" dirty="0"/>
          </a:p>
          <a:p>
            <a:r>
              <a:rPr lang="en-US" dirty="0"/>
              <a:t>--</a:t>
            </a:r>
          </a:p>
          <a:p>
            <a:endParaRPr lang="en-US" dirty="0"/>
          </a:p>
          <a:p>
            <a:r>
              <a:rPr lang="en-US" dirty="0"/>
              <a:t>Here is our system orchestrating (/ˈ</a:t>
            </a:r>
            <a:r>
              <a:rPr lang="en-US" dirty="0" err="1"/>
              <a:t>ɔːrkɪstreɪtɪŋ</a:t>
            </a:r>
            <a:r>
              <a:rPr lang="en-US" dirty="0"/>
              <a:t>/) pseudo labeling and prompt learning.</a:t>
            </a:r>
          </a:p>
          <a:p>
            <a:endParaRPr lang="en-US" dirty="0"/>
          </a:p>
          <a:p>
            <a:r>
              <a:rPr lang="en-US" dirty="0"/>
              <a:t>First, each client having labeled training data do local training via prompt learning without sharing data.</a:t>
            </a:r>
          </a:p>
          <a:p>
            <a:endParaRPr lang="en-US" dirty="0"/>
          </a:p>
          <a:p>
            <a:r>
              <a:rPr lang="en-US" dirty="0"/>
              <a:t>Then they send the fine-tuned models to the cloud for federated average aggregating.</a:t>
            </a:r>
          </a:p>
          <a:p>
            <a:endParaRPr lang="en-US" dirty="0"/>
          </a:p>
          <a:p>
            <a:r>
              <a:rPr lang="en-US" dirty="0"/>
              <a:t>The aggregated model is sent back to all clients, even they do not attend last round training, that is, they do not have training labels though.</a:t>
            </a:r>
          </a:p>
          <a:p>
            <a:endParaRPr lang="en-US" dirty="0"/>
          </a:p>
          <a:p>
            <a:r>
              <a:rPr lang="en-US" dirty="0"/>
              <a:t>Clients leverage the received model to do pseudo labeling on all their unlabeled data. The data with the highest confidence are added as training samples.</a:t>
            </a:r>
          </a:p>
          <a:p>
            <a:endParaRPr lang="en-US" dirty="0"/>
          </a:p>
          <a:p>
            <a:r>
              <a:rPr lang="en-US" dirty="0"/>
              <a:t>In subsequent training rounds, pseudo labels are treated equally as the manually annotated labels.</a:t>
            </a:r>
          </a:p>
          <a:p>
            <a:r>
              <a:rPr lang="en-US" dirty="0"/>
              <a:t>---</a:t>
            </a:r>
          </a:p>
          <a:p>
            <a:endParaRPr lang="en-US" dirty="0"/>
          </a:p>
          <a:p>
            <a:r>
              <a:rPr dirty="0" err="1"/>
              <a:t>FedPET</a:t>
            </a:r>
            <a:r>
              <a:rPr dirty="0"/>
              <a:t> for real-world few shot text classification.</a:t>
            </a:r>
          </a:p>
          <a:p>
            <a:endParaRPr dirty="0"/>
          </a:p>
          <a:p>
            <a:r>
              <a:rPr dirty="0"/>
              <a:t>AUG-</a:t>
            </a:r>
            <a:r>
              <a:rPr dirty="0" err="1"/>
              <a:t>FedPrompt</a:t>
            </a:r>
            <a:r>
              <a:rPr dirty="0"/>
              <a:t>: Prompt-Based </a:t>
            </a:r>
            <a:r>
              <a:rPr dirty="0" err="1"/>
              <a:t>FedNLP</a:t>
            </a:r>
            <a:r>
              <a:rPr dirty="0"/>
              <a:t> together with Unlabeled Data Augmentation</a:t>
            </a:r>
          </a:p>
          <a:p>
            <a:endParaRPr dirty="0"/>
          </a:p>
          <a:p>
            <a:r>
              <a:rPr dirty="0" err="1"/>
              <a:t>把prompt</a:t>
            </a:r>
            <a:r>
              <a:rPr dirty="0"/>
              <a:t> </a:t>
            </a:r>
            <a:r>
              <a:rPr dirty="0" err="1"/>
              <a:t>和</a:t>
            </a:r>
            <a:r>
              <a:rPr dirty="0"/>
              <a:t> unlabeled data</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i="0" dirty="0">
                <a:solidFill>
                  <a:srgbClr val="374151"/>
                </a:solidFill>
                <a:effectLst/>
                <a:latin typeface="Söhne"/>
              </a:rPr>
              <a:t>Now, let's take a look at the experimental results.</a:t>
            </a:r>
            <a:endParaRPr kumimoji="1" lang="en-US" altLang="zh-CN" dirty="0"/>
          </a:p>
          <a:p>
            <a:endParaRPr kumimoji="1" lang="en-US" altLang="zh-CN" dirty="0"/>
          </a:p>
          <a:p>
            <a:r>
              <a:rPr kumimoji="1" lang="en-US" altLang="zh-CN" dirty="0"/>
              <a:t>--</a:t>
            </a:r>
          </a:p>
          <a:p>
            <a:endParaRPr kumimoji="1" lang="en-US" altLang="zh-CN" dirty="0"/>
          </a:p>
          <a:p>
            <a:r>
              <a:rPr kumimoji="1" lang="en-US" altLang="zh-CN" dirty="0"/>
              <a:t>Now let’s see the experiment results.</a:t>
            </a:r>
            <a:endParaRPr kumimoji="1" lang="zh-CN" altLang="en-US" dirty="0"/>
          </a:p>
        </p:txBody>
      </p:sp>
      <p:sp>
        <p:nvSpPr>
          <p:cNvPr id="4" name="灯片编号占位符 3"/>
          <p:cNvSpPr>
            <a:spLocks noGrp="1"/>
          </p:cNvSpPr>
          <p:nvPr>
            <p:ph type="sldNum" sz="quarter" idx="5"/>
          </p:nvPr>
        </p:nvSpPr>
        <p:spPr/>
        <p:txBody>
          <a:bodyPr/>
          <a:lstStyle/>
          <a:p>
            <a:fld id="{23584CFD-28DD-4F42-A761-C1DD579F1685}" type="slidenum">
              <a:rPr kumimoji="1" lang="zh-CN" altLang="en-US" smtClean="0"/>
              <a:t>13</a:t>
            </a:fld>
            <a:endParaRPr kumimoji="1"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2800" b="0" i="0" dirty="0">
                <a:solidFill>
                  <a:srgbClr val="374151"/>
                </a:solidFill>
                <a:effectLst/>
                <a:latin typeface="Söhne"/>
              </a:rPr>
              <a:t>We evaluated our system on four English datasets using manually designed prompts. Our experiments were conducted on a GPU server. The on-device training time was measured using a developing board.</a:t>
            </a:r>
            <a:endParaRPr lang="en-US" altLang="zh-CN" sz="1800" dirty="0">
              <a:solidFill>
                <a:srgbClr val="000000"/>
              </a:solidFill>
              <a:effectLst/>
              <a:latin typeface="LinLibertineT"/>
            </a:endParaRPr>
          </a:p>
          <a:p>
            <a:endParaRPr lang="en-US" altLang="zh-CN" sz="1800" dirty="0">
              <a:solidFill>
                <a:srgbClr val="000000"/>
              </a:solidFill>
              <a:effectLst/>
              <a:latin typeface="LinLibertineT"/>
            </a:endParaRPr>
          </a:p>
          <a:p>
            <a:r>
              <a:rPr lang="en-US" altLang="zh-CN" sz="2800" b="0" i="0" dirty="0">
                <a:solidFill>
                  <a:srgbClr val="374151"/>
                </a:solidFill>
                <a:effectLst/>
                <a:latin typeface="Söhne"/>
              </a:rPr>
              <a:t>To minimize variance, each experiment was repeated three times.</a:t>
            </a:r>
            <a:endParaRPr lang="en-US" altLang="zh-CN" sz="1800" dirty="0">
              <a:solidFill>
                <a:srgbClr val="000000"/>
              </a:solidFill>
              <a:effectLst/>
              <a:latin typeface="LinLibertineT"/>
            </a:endParaRPr>
          </a:p>
          <a:p>
            <a:r>
              <a:rPr lang="en-US" altLang="zh-CN" sz="1800" dirty="0">
                <a:solidFill>
                  <a:srgbClr val="000000"/>
                </a:solidFill>
                <a:effectLst/>
                <a:latin typeface="LinLibertineT"/>
              </a:rPr>
              <a:t>---</a:t>
            </a:r>
          </a:p>
          <a:p>
            <a:endParaRPr lang="en-US" altLang="zh-CN" sz="1800" dirty="0">
              <a:solidFill>
                <a:srgbClr val="000000"/>
              </a:solidFill>
              <a:effectLst/>
              <a:latin typeface="LinLibertineT"/>
            </a:endParaRPr>
          </a:p>
          <a:p>
            <a:r>
              <a:rPr lang="en-US" altLang="zh-CN" sz="1800" dirty="0">
                <a:solidFill>
                  <a:srgbClr val="000000"/>
                </a:solidFill>
                <a:effectLst/>
                <a:latin typeface="LinLibertineT"/>
              </a:rPr>
              <a:t>We perform our evaluation on four English datasets and manually designed prompts2 ,</a:t>
            </a:r>
            <a:endParaRPr lang="en-US" altLang="zh-CN" dirty="0"/>
          </a:p>
          <a:p>
            <a:endParaRPr kumimoji="1" lang="en-US" altLang="zh-CN" dirty="0"/>
          </a:p>
          <a:p>
            <a:r>
              <a:rPr kumimoji="1" lang="en-US" altLang="zh-CN" dirty="0"/>
              <a:t>our experiments are carried out in an emulation manner on a GPU server with 8x NVIDIA A40. The on-device training time is obtained on the development boards NVIDIA TX2, which has similar hardware capacity to mainstream mobile devices.</a:t>
            </a:r>
          </a:p>
          <a:p>
            <a:endParaRPr kumimoji="1" lang="en-US" altLang="zh-CN" dirty="0"/>
          </a:p>
          <a:p>
            <a:r>
              <a:rPr kumimoji="1" lang="en-US" altLang="zh-CN" dirty="0"/>
              <a:t>We run every experiment 3 times in order to reduce variance. </a:t>
            </a:r>
          </a:p>
          <a:p>
            <a:endParaRPr kumimoji="1" lang="en-US" altLang="zh-CN" dirty="0"/>
          </a:p>
          <a:p>
            <a:endParaRPr kumimoji="1" lang="en-US" altLang="zh-CN" dirty="0"/>
          </a:p>
          <a:p>
            <a:r>
              <a:rPr kumimoji="1" lang="en-US" altLang="zh-CN" dirty="0"/>
              <a:t>---</a:t>
            </a:r>
          </a:p>
          <a:p>
            <a:endParaRPr kumimoji="1" lang="en-US" altLang="zh-CN" dirty="0"/>
          </a:p>
          <a:p>
            <a:r>
              <a:rPr kumimoji="1" lang="en-US" altLang="zh-CN" dirty="0"/>
              <a:t>Batch size: 4;</a:t>
            </a:r>
          </a:p>
          <a:p>
            <a:r>
              <a:rPr kumimoji="1" lang="en-US" altLang="zh-CN" dirty="0"/>
              <a:t>Local training iteration: 1;</a:t>
            </a:r>
          </a:p>
          <a:p>
            <a:r>
              <a:rPr kumimoji="1" lang="en-US" altLang="zh-CN" dirty="0"/>
              <a:t>Learning rate: 10</a:t>
            </a:r>
            <a:r>
              <a:rPr kumimoji="1" lang="en-US" altLang="zh-CN" baseline="30000" dirty="0"/>
              <a:t>-5</a:t>
            </a:r>
            <a:r>
              <a:rPr kumimoji="1" lang="en-US" altLang="zh-CN" dirty="0"/>
              <a:t>;</a:t>
            </a:r>
          </a:p>
          <a:p>
            <a:r>
              <a:rPr kumimoji="1" lang="en-US" altLang="zh-CN" dirty="0"/>
              <a:t>Max sequence length: 256;</a:t>
            </a:r>
          </a:p>
          <a:p>
            <a:r>
              <a:rPr kumimoji="1" lang="en-US" altLang="zh-CN" dirty="0"/>
              <a:t>Clients per round: 5;</a:t>
            </a:r>
          </a:p>
          <a:p>
            <a:endParaRPr kumimoji="1" lang="en-US" altLang="zh-CN" dirty="0"/>
          </a:p>
          <a:p>
            <a:r>
              <a:rPr kumimoji="1" lang="en-US" altLang="zh-CN" dirty="0"/>
              <a:t>For pseudo labeling, we filter out those aggregated models performing worse than the zero-shot model and those pseudo-labeled data with confidence lower than 0.9. </a:t>
            </a:r>
          </a:p>
          <a:p>
            <a:endParaRPr kumimoji="1" lang="en-US" altLang="zh-CN" dirty="0"/>
          </a:p>
          <a:p>
            <a:r>
              <a:rPr kumimoji="1" lang="en-US" altLang="zh-CN" dirty="0"/>
              <a:t>For the FL configurations at the server side, we follow the prior </a:t>
            </a:r>
            <a:r>
              <a:rPr kumimoji="1" lang="en-US" altLang="zh-CN" dirty="0" err="1"/>
              <a:t>FedNLP</a:t>
            </a:r>
            <a:r>
              <a:rPr kumimoji="1" lang="en-US" altLang="zh-CN" dirty="0"/>
              <a:t> literature [11, 12] to select 5 participants for each training round by default. The fine-tuned models will be collected in the central server and aggregated through </a:t>
            </a:r>
            <a:r>
              <a:rPr kumimoji="1" lang="en-US" altLang="zh-CN" dirty="0" err="1"/>
              <a:t>FedAvg</a:t>
            </a:r>
            <a:r>
              <a:rPr kumimoji="1" lang="en-US" altLang="zh-CN" dirty="0"/>
              <a:t> algorithm [9].</a:t>
            </a:r>
            <a:endParaRPr kumimoji="1" lang="zh-CN" altLang="en-US" dirty="0"/>
          </a:p>
        </p:txBody>
      </p:sp>
      <p:sp>
        <p:nvSpPr>
          <p:cNvPr id="4" name="灯片编号占位符 3"/>
          <p:cNvSpPr>
            <a:spLocks noGrp="1"/>
          </p:cNvSpPr>
          <p:nvPr>
            <p:ph type="sldNum" sz="quarter" idx="5"/>
          </p:nvPr>
        </p:nvSpPr>
        <p:spPr/>
        <p:txBody>
          <a:bodyPr/>
          <a:lstStyle/>
          <a:p>
            <a:fld id="{23584CFD-28DD-4F42-A761-C1DD579F1685}" type="slidenum">
              <a:rPr kumimoji="1" lang="zh-CN" altLang="en-US" smtClean="0"/>
              <a:t>14</a:t>
            </a:fld>
            <a:endParaRPr kumimoji="1"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i="0" dirty="0">
                <a:solidFill>
                  <a:srgbClr val="374151"/>
                </a:solidFill>
                <a:effectLst/>
                <a:latin typeface="Söhne"/>
              </a:rPr>
              <a:t>To begin with, we conducted experiments to demonstrate the convergence performance of our system across different data scales.</a:t>
            </a:r>
            <a:endParaRPr kumimoji="1" lang="en-US" altLang="zh-CN" dirty="0"/>
          </a:p>
          <a:p>
            <a:endParaRPr kumimoji="1" lang="en-US" altLang="zh-CN" dirty="0"/>
          </a:p>
          <a:p>
            <a:pPr algn="l"/>
            <a:r>
              <a:rPr lang="en-US" altLang="zh-CN" b="0" i="0" dirty="0">
                <a:solidFill>
                  <a:srgbClr val="374151"/>
                </a:solidFill>
                <a:effectLst/>
                <a:latin typeface="Söhne"/>
              </a:rPr>
              <a:t>As illustrated in the figure, the blue line represents the baseline, vanilla federated fine-tuning method, whereas the dotted line indicates the upper bound obtained by fine-tuning with all labeled training data. The highlighted region showcases the accuracy gap between our system and the baseline.</a:t>
            </a:r>
          </a:p>
          <a:p>
            <a:pPr algn="l"/>
            <a:endParaRPr lang="en-US" altLang="zh-CN" b="0" i="0" dirty="0">
              <a:solidFill>
                <a:srgbClr val="374151"/>
              </a:solidFill>
              <a:effectLst/>
              <a:latin typeface="Söhne"/>
            </a:endParaRPr>
          </a:p>
          <a:p>
            <a:pPr algn="l"/>
            <a:r>
              <a:rPr lang="en-US" altLang="zh-CN" b="0" i="0" dirty="0">
                <a:solidFill>
                  <a:srgbClr val="374151"/>
                </a:solidFill>
                <a:effectLst/>
                <a:latin typeface="Söhne"/>
              </a:rPr>
              <a:t>Our augmented </a:t>
            </a:r>
            <a:r>
              <a:rPr lang="en-US" altLang="zh-CN" b="0" i="0" dirty="0" err="1">
                <a:solidFill>
                  <a:srgbClr val="374151"/>
                </a:solidFill>
                <a:effectLst/>
                <a:latin typeface="Söhne"/>
              </a:rPr>
              <a:t>FedPrompt</a:t>
            </a:r>
            <a:r>
              <a:rPr lang="en-US" altLang="zh-CN" b="0" i="0" dirty="0">
                <a:solidFill>
                  <a:srgbClr val="374151"/>
                </a:solidFill>
                <a:effectLst/>
                <a:latin typeface="Söhne"/>
              </a:rPr>
              <a:t> outperforms the baseline on each task, achieving accuracy improvements of up to fifty-five percent.</a:t>
            </a:r>
          </a:p>
          <a:p>
            <a:pPr algn="l"/>
            <a:endParaRPr lang="en-US" altLang="zh-CN" b="0" i="0" dirty="0">
              <a:solidFill>
                <a:srgbClr val="374151"/>
              </a:solidFill>
              <a:effectLst/>
              <a:latin typeface="Söhne"/>
            </a:endParaRPr>
          </a:p>
          <a:p>
            <a:pPr algn="l"/>
            <a:r>
              <a:rPr lang="en-US" altLang="zh-CN" b="0" i="0" dirty="0">
                <a:solidFill>
                  <a:srgbClr val="374151"/>
                </a:solidFill>
                <a:effectLst/>
                <a:latin typeface="Söhne"/>
              </a:rPr>
              <a:t>Furthermore, to attain an usable accuracy, that is ninety percent relative to the full-set training accuracy, our system requires only hundreds of labeled. This represents significant savings of up to ninety-nine point nine percent compared to full-set federated fine-tuning.</a:t>
            </a:r>
            <a:endParaRPr kumimoji="1" lang="en-US" altLang="zh-CN" b="0" i="0" dirty="0">
              <a:solidFill>
                <a:srgbClr val="374151"/>
              </a:solidFill>
              <a:effectLst/>
              <a:latin typeface="Söhne"/>
            </a:endParaRPr>
          </a:p>
          <a:p>
            <a:endParaRPr kumimoji="1" lang="en-US" altLang="zh-CN" dirty="0"/>
          </a:p>
          <a:p>
            <a:r>
              <a:rPr kumimoji="1" lang="en-US" altLang="zh-CN" dirty="0"/>
              <a:t>---</a:t>
            </a:r>
          </a:p>
          <a:p>
            <a:endParaRPr kumimoji="1" lang="en-US" altLang="zh-CN" dirty="0"/>
          </a:p>
          <a:p>
            <a:r>
              <a:rPr kumimoji="1" lang="en-US" altLang="zh-CN" dirty="0"/>
              <a:t>First, we do experiments to show system convergence performance across data scales.</a:t>
            </a:r>
          </a:p>
          <a:p>
            <a:endParaRPr kumimoji="1" lang="en-US" altLang="zh-CN" dirty="0"/>
          </a:p>
          <a:p>
            <a:r>
              <a:rPr kumimoji="1" lang="en-US" altLang="zh-CN" dirty="0"/>
              <a:t>As shown in Figure, blue line is the baseline federated fine-tuning method. The dot line shows the upper bound, in other words, fine-tuning with all training data labeled.</a:t>
            </a:r>
          </a:p>
          <a:p>
            <a:endParaRPr kumimoji="1" lang="en-US" altLang="zh-CN" dirty="0"/>
          </a:p>
          <a:p>
            <a:r>
              <a:rPr kumimoji="1" lang="en-US" altLang="zh-CN" dirty="0"/>
              <a:t>Highlighted region shows the accuracy gap between our system and baseline.</a:t>
            </a:r>
          </a:p>
          <a:p>
            <a:endParaRPr kumimoji="1" lang="en-US" altLang="zh-CN" dirty="0"/>
          </a:p>
          <a:p>
            <a:r>
              <a:rPr kumimoji="1" lang="en-US" altLang="zh-CN" dirty="0"/>
              <a:t>Our augmented </a:t>
            </a:r>
            <a:r>
              <a:rPr kumimoji="1" lang="en-US" altLang="zh-CN" dirty="0" err="1"/>
              <a:t>FedPrompt</a:t>
            </a:r>
            <a:r>
              <a:rPr kumimoji="1" lang="en-US" altLang="zh-CN" dirty="0"/>
              <a:t> enjoys a substantial advantage on each task.</a:t>
            </a:r>
          </a:p>
          <a:p>
            <a:endParaRPr kumimoji="1" lang="en-US" altLang="zh-CN" dirty="0"/>
          </a:p>
          <a:p>
            <a:r>
              <a:rPr kumimoji="1" lang="en-US" altLang="zh-CN" dirty="0"/>
              <a:t>There are up to 50%, 25%, 55%, 38% accuracy improvement </a:t>
            </a:r>
            <a:r>
              <a:rPr kumimoji="1" lang="en-US" altLang="zh-CN" dirty="0" err="1"/>
              <a:t>separately</a:t>
            </a:r>
            <a:r>
              <a:rPr kumimoji="1" lang="en-US" altLang="zh-CN" dirty="0"/>
              <a:t> for 4 datasets. Both approaches improve with more labeled data, but AUG-</a:t>
            </a:r>
            <a:r>
              <a:rPr kumimoji="1" lang="en-US" altLang="zh-CN" dirty="0" err="1"/>
              <a:t>FedPrompt</a:t>
            </a:r>
            <a:r>
              <a:rPr kumimoji="1" lang="en-US" altLang="zh-CN" dirty="0"/>
              <a:t> remains better by a varying amount.</a:t>
            </a:r>
          </a:p>
          <a:p>
            <a:endParaRPr kumimoji="1" lang="en-US" altLang="zh-CN" dirty="0"/>
          </a:p>
          <a:p>
            <a:r>
              <a:rPr kumimoji="1" lang="en-US" altLang="zh-CN" dirty="0"/>
              <a:t>For a usable accuracy, i.e., 90% relative performance of full-set training accuracy, AUG-</a:t>
            </a:r>
            <a:r>
              <a:rPr kumimoji="1" lang="en-US" altLang="zh-CN" dirty="0" err="1"/>
              <a:t>FedPrompt</a:t>
            </a:r>
            <a:r>
              <a:rPr kumimoji="1" lang="en-US" altLang="zh-CN" dirty="0"/>
              <a:t> only needs 64, 256, 256 in total for AGNEWS, YAHOO and YELP-F, saving up to 99.9% </a:t>
            </a:r>
            <a:r>
              <a:rPr kumimoji="1" lang="en-US" altLang="zh-CN" dirty="0" err="1"/>
              <a:t>training</a:t>
            </a:r>
            <a:r>
              <a:rPr kumimoji="1" lang="en-US" altLang="zh-CN" dirty="0"/>
              <a:t> data compared to full-set federated fine-tuning.</a:t>
            </a:r>
          </a:p>
          <a:p>
            <a:endParaRPr kumimoji="1" lang="en-US" altLang="zh-CN" dirty="0"/>
          </a:p>
        </p:txBody>
      </p:sp>
      <p:sp>
        <p:nvSpPr>
          <p:cNvPr id="4" name="灯片编号占位符 3"/>
          <p:cNvSpPr>
            <a:spLocks noGrp="1"/>
          </p:cNvSpPr>
          <p:nvPr>
            <p:ph type="sldNum" sz="quarter" idx="5"/>
          </p:nvPr>
        </p:nvSpPr>
        <p:spPr/>
        <p:txBody>
          <a:bodyPr/>
          <a:lstStyle/>
          <a:p>
            <a:fld id="{23584CFD-28DD-4F42-A761-C1DD579F1685}" type="slidenum">
              <a:rPr kumimoji="1" lang="zh-CN" altLang="en-US" smtClean="0"/>
              <a:t>15</a:t>
            </a:fld>
            <a:endParaRPr kumimoji="1"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2800" b="0" i="0" dirty="0">
                <a:solidFill>
                  <a:srgbClr val="374151"/>
                </a:solidFill>
                <a:effectLst/>
                <a:latin typeface="Söhne"/>
              </a:rPr>
              <a:t>Next, we conducted ablation experiments to show the impact of pseudo-labeling.</a:t>
            </a:r>
          </a:p>
          <a:p>
            <a:endParaRPr lang="en-US" altLang="zh-CN" sz="1800" dirty="0">
              <a:solidFill>
                <a:srgbClr val="000000"/>
              </a:solidFill>
              <a:effectLst/>
              <a:latin typeface="LinLibertineT"/>
            </a:endParaRPr>
          </a:p>
          <a:p>
            <a:r>
              <a:rPr lang="en-US" altLang="zh-CN" sz="2800" b="0" i="0" dirty="0">
                <a:solidFill>
                  <a:srgbClr val="374151"/>
                </a:solidFill>
                <a:effectLst/>
                <a:latin typeface="Söhne"/>
              </a:rPr>
              <a:t>As shown in the table, </a:t>
            </a:r>
            <a:r>
              <a:rPr lang="en-US" altLang="zh-CN" sz="2800" b="0" i="0" dirty="0" err="1">
                <a:solidFill>
                  <a:srgbClr val="374151"/>
                </a:solidFill>
                <a:effectLst/>
                <a:latin typeface="Söhne"/>
              </a:rPr>
              <a:t>FedPrompt</a:t>
            </a:r>
            <a:r>
              <a:rPr lang="en-US" altLang="zh-CN" sz="2800" b="0" i="0" dirty="0">
                <a:solidFill>
                  <a:srgbClr val="374151"/>
                </a:solidFill>
                <a:effectLst/>
                <a:latin typeface="Söhne"/>
              </a:rPr>
              <a:t> - our system without data augmentation - delivers competitive performance when labeled data is uniformly distributed across clients. However, when labeled data is unevenly distributed across clients, </a:t>
            </a:r>
            <a:r>
              <a:rPr lang="en-US" altLang="zh-CN" sz="2800" b="0" i="0" dirty="0" err="1">
                <a:solidFill>
                  <a:srgbClr val="374151"/>
                </a:solidFill>
                <a:effectLst/>
                <a:latin typeface="Söhne"/>
              </a:rPr>
              <a:t>FedPrompt's</a:t>
            </a:r>
            <a:r>
              <a:rPr lang="en-US" altLang="zh-CN" sz="2800" b="0" i="0" dirty="0">
                <a:solidFill>
                  <a:srgbClr val="374151"/>
                </a:solidFill>
                <a:effectLst/>
                <a:latin typeface="Söhne"/>
              </a:rPr>
              <a:t> performance significantly drops.</a:t>
            </a:r>
          </a:p>
          <a:p>
            <a:endParaRPr lang="en-US" altLang="zh-CN" sz="2800" b="0" i="0" dirty="0">
              <a:solidFill>
                <a:srgbClr val="374151"/>
              </a:solidFill>
              <a:effectLst/>
              <a:latin typeface="Söhne"/>
            </a:endParaRPr>
          </a:p>
          <a:p>
            <a:pPr algn="l"/>
            <a:r>
              <a:rPr lang="en-US" altLang="zh-CN" sz="2800" b="0" i="0" dirty="0">
                <a:solidFill>
                  <a:srgbClr val="374151"/>
                </a:solidFill>
                <a:effectLst/>
                <a:latin typeface="Söhne"/>
              </a:rPr>
              <a:t>In contrast, the augmented </a:t>
            </a:r>
            <a:r>
              <a:rPr lang="en-US" altLang="zh-CN" sz="2800" b="0" i="0" dirty="0" err="1">
                <a:solidFill>
                  <a:srgbClr val="374151"/>
                </a:solidFill>
                <a:effectLst/>
                <a:latin typeface="Söhne"/>
              </a:rPr>
              <a:t>FedPrompt</a:t>
            </a:r>
            <a:r>
              <a:rPr lang="en-US" altLang="zh-CN" sz="2800" b="0" i="0" dirty="0">
                <a:solidFill>
                  <a:srgbClr val="374151"/>
                </a:solidFill>
                <a:effectLst/>
                <a:latin typeface="Söhne"/>
              </a:rPr>
              <a:t> system, with pseudo-labeling, performs strongly under various federated few-shot learning settings, regardless of whether the label distribution is uniform or skewed.</a:t>
            </a:r>
          </a:p>
          <a:p>
            <a:pPr algn="l"/>
            <a:endParaRPr lang="en-US" altLang="zh-CN" sz="2800" b="0" i="0" dirty="0">
              <a:solidFill>
                <a:srgbClr val="374151"/>
              </a:solidFill>
              <a:effectLst/>
              <a:latin typeface="Söhne"/>
            </a:endParaRPr>
          </a:p>
          <a:p>
            <a:pPr algn="l"/>
            <a:r>
              <a:rPr lang="en-US" altLang="zh-CN" sz="2800" b="0" i="0" dirty="0">
                <a:solidFill>
                  <a:srgbClr val="374151"/>
                </a:solidFill>
                <a:effectLst/>
                <a:latin typeface="Söhne"/>
              </a:rPr>
              <a:t>Moreover, prompt learning improves the accuracy of early-stage data labeling. As training goes on, the inference accuracy continues to increase, reaching ninety-five percent at the convergence round.</a:t>
            </a:r>
          </a:p>
          <a:p>
            <a:endParaRPr lang="en-US" altLang="zh-CN" sz="2800" b="0" i="0" dirty="0">
              <a:solidFill>
                <a:srgbClr val="374151"/>
              </a:solidFill>
              <a:effectLst/>
              <a:latin typeface="Söhne"/>
            </a:endParaRPr>
          </a:p>
          <a:p>
            <a:endParaRPr lang="en-US" altLang="zh-CN" sz="1800" dirty="0">
              <a:solidFill>
                <a:srgbClr val="000000"/>
              </a:solidFill>
              <a:effectLst/>
              <a:latin typeface="LinLibertineT"/>
            </a:endParaRPr>
          </a:p>
          <a:p>
            <a:r>
              <a:rPr lang="en-US" altLang="zh-CN" sz="1800" dirty="0">
                <a:solidFill>
                  <a:srgbClr val="000000"/>
                </a:solidFill>
                <a:effectLst/>
                <a:latin typeface="LinLibertineT"/>
              </a:rPr>
              <a:t>---</a:t>
            </a:r>
          </a:p>
          <a:p>
            <a:endParaRPr lang="en-US" altLang="zh-CN" sz="1800" dirty="0">
              <a:solidFill>
                <a:srgbClr val="000000"/>
              </a:solidFill>
              <a:effectLst/>
              <a:latin typeface="LinLibertineT"/>
            </a:endParaRPr>
          </a:p>
          <a:p>
            <a:r>
              <a:rPr lang="en-US" altLang="zh-CN" sz="1800" dirty="0">
                <a:solidFill>
                  <a:srgbClr val="000000"/>
                </a:solidFill>
                <a:effectLst/>
                <a:latin typeface="LinLibertineT"/>
              </a:rPr>
              <a:t>Then we do ablation experiments to show the impact of </a:t>
            </a:r>
            <a:r>
              <a:rPr lang="en-US" altLang="zh-CN" sz="1800" dirty="0" err="1">
                <a:solidFill>
                  <a:srgbClr val="000000"/>
                </a:solidFill>
                <a:effectLst/>
                <a:latin typeface="LinLibertineT"/>
              </a:rPr>
              <a:t>peseudo</a:t>
            </a:r>
            <a:r>
              <a:rPr lang="en-US" altLang="zh-CN" sz="1800" dirty="0">
                <a:solidFill>
                  <a:srgbClr val="000000"/>
                </a:solidFill>
                <a:effectLst/>
                <a:latin typeface="LinLibertineT"/>
              </a:rPr>
              <a:t> labeling.</a:t>
            </a:r>
          </a:p>
          <a:p>
            <a:endParaRPr lang="en-US" altLang="zh-CN" sz="1800" dirty="0">
              <a:solidFill>
                <a:srgbClr val="000000"/>
              </a:solidFill>
              <a:effectLst/>
              <a:latin typeface="LinLibertineT"/>
            </a:endParaRPr>
          </a:p>
          <a:p>
            <a:r>
              <a:rPr lang="en-US" altLang="zh-CN" sz="1800" dirty="0">
                <a:solidFill>
                  <a:srgbClr val="000000"/>
                </a:solidFill>
                <a:effectLst/>
                <a:latin typeface="LinLibertineT"/>
              </a:rPr>
              <a:t>As shown in Table 2, </a:t>
            </a:r>
            <a:r>
              <a:rPr lang="en-US" altLang="zh-CN" sz="1800" dirty="0" err="1">
                <a:solidFill>
                  <a:srgbClr val="000000"/>
                </a:solidFill>
                <a:effectLst/>
                <a:latin typeface="LinLibertineT"/>
              </a:rPr>
              <a:t>FedPrompt</a:t>
            </a:r>
            <a:r>
              <a:rPr lang="en-US" altLang="zh-CN" sz="1800" dirty="0">
                <a:solidFill>
                  <a:srgbClr val="000000"/>
                </a:solidFill>
                <a:effectLst/>
                <a:latin typeface="LinLibertineT"/>
              </a:rPr>
              <a:t>, i.e., </a:t>
            </a:r>
            <a:r>
              <a:rPr lang="en-US" altLang="zh-CN" sz="1800" dirty="0">
                <a:solidFill>
                  <a:srgbClr val="000000"/>
                </a:solidFill>
                <a:effectLst/>
                <a:latin typeface="Inconsolatazi4-Regular"/>
              </a:rPr>
              <a:t>our system </a:t>
            </a:r>
            <a:r>
              <a:rPr lang="en-US" altLang="zh-CN" sz="1800" dirty="0">
                <a:solidFill>
                  <a:srgbClr val="000000"/>
                </a:solidFill>
                <a:effectLst/>
                <a:latin typeface="LinLibertineT"/>
              </a:rPr>
              <a:t>without data augment shows competitive performance when labeled data is uniformly distributed on clients. While skewed distribution of labeled data will hurt </a:t>
            </a:r>
            <a:r>
              <a:rPr lang="en-US" altLang="zh-CN" sz="1800" dirty="0" err="1">
                <a:solidFill>
                  <a:srgbClr val="000000"/>
                </a:solidFill>
                <a:effectLst/>
                <a:latin typeface="LinLibertineT"/>
              </a:rPr>
              <a:t>FedPrompt</a:t>
            </a:r>
            <a:r>
              <a:rPr lang="en-US" altLang="zh-CN" sz="1800" dirty="0">
                <a:solidFill>
                  <a:srgbClr val="000000"/>
                </a:solidFill>
                <a:effectLst/>
                <a:latin typeface="LinLibertineT"/>
              </a:rPr>
              <a:t> performance significantly. For example, </a:t>
            </a:r>
            <a:r>
              <a:rPr lang="en-US" altLang="zh-CN" sz="1800" dirty="0" err="1">
                <a:solidFill>
                  <a:srgbClr val="000000"/>
                </a:solidFill>
                <a:effectLst/>
                <a:latin typeface="LinLibertineT"/>
              </a:rPr>
              <a:t>FedPrompt</a:t>
            </a:r>
            <a:r>
              <a:rPr lang="en-US" altLang="zh-CN" sz="1800" dirty="0">
                <a:solidFill>
                  <a:srgbClr val="000000"/>
                </a:solidFill>
                <a:effectLst/>
                <a:latin typeface="LinLibertineT"/>
              </a:rPr>
              <a:t> performance degrades to 41.8% on YHAOO when 256 labeled data is skewed distributed on 32 clients.</a:t>
            </a:r>
          </a:p>
          <a:p>
            <a:endParaRPr lang="en-US" altLang="zh-CN" sz="1800" dirty="0">
              <a:solidFill>
                <a:srgbClr val="000000"/>
              </a:solidFill>
              <a:effectLst/>
              <a:latin typeface="LinLibertineT"/>
            </a:endParaRPr>
          </a:p>
          <a:p>
            <a:r>
              <a:rPr lang="en-US" altLang="zh-CN" sz="1800" dirty="0">
                <a:solidFill>
                  <a:srgbClr val="000000"/>
                </a:solidFill>
                <a:effectLst/>
                <a:latin typeface="LinLibertineT"/>
              </a:rPr>
              <a:t>With pseudo labeling, augmented </a:t>
            </a:r>
            <a:r>
              <a:rPr lang="en-US" altLang="zh-CN" sz="1800" dirty="0" err="1">
                <a:solidFill>
                  <a:srgbClr val="000000"/>
                </a:solidFill>
                <a:effectLst/>
                <a:latin typeface="LinLibertineT"/>
              </a:rPr>
              <a:t>FedPrompt</a:t>
            </a:r>
            <a:r>
              <a:rPr lang="en-US" altLang="zh-CN" sz="1800" dirty="0">
                <a:solidFill>
                  <a:srgbClr val="000000"/>
                </a:solidFill>
                <a:effectLst/>
                <a:latin typeface="LinLibertineT"/>
              </a:rPr>
              <a:t> shows competitive performance under various federated few-shot learning settings,  regardless of uniform or skewed label distribution.</a:t>
            </a:r>
          </a:p>
          <a:p>
            <a:endParaRPr lang="en-US" altLang="zh-CN" sz="1800" dirty="0">
              <a:solidFill>
                <a:srgbClr val="000000"/>
              </a:solidFill>
              <a:effectLst/>
              <a:latin typeface="LinLibertineT"/>
            </a:endParaRPr>
          </a:p>
          <a:p>
            <a:r>
              <a:rPr lang="en-US" altLang="zh-CN" sz="1800" dirty="0">
                <a:solidFill>
                  <a:srgbClr val="000000"/>
                </a:solidFill>
                <a:effectLst/>
                <a:latin typeface="LinLibertineT"/>
              </a:rPr>
              <a:t>Besides, prompt learning  helps to label more data correctly at the early stage of training. In the first three rounds, the average ratio of correctly labeled data by pseudo-labeling on unlabeled data is 92.5%. The inference accuracy will further increase along with the FL training moves on, reaching 95.3% at the convergence round.</a:t>
            </a:r>
          </a:p>
          <a:p>
            <a:endParaRPr kumimoji="1" lang="en-US" altLang="zh-CN" sz="1800" dirty="0">
              <a:solidFill>
                <a:srgbClr val="000000"/>
              </a:solidFill>
              <a:effectLst/>
              <a:latin typeface="LinLibertineT"/>
            </a:endParaRPr>
          </a:p>
          <a:p>
            <a:r>
              <a:rPr kumimoji="1" lang="en-US" altLang="zh-CN" sz="1800" dirty="0">
                <a:solidFill>
                  <a:srgbClr val="000000"/>
                </a:solidFill>
                <a:effectLst/>
                <a:latin typeface="LinLibertineT"/>
              </a:rPr>
              <a:t>---</a:t>
            </a:r>
          </a:p>
          <a:p>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kumimoji="1" lang="en-US" altLang="zh-CN" dirty="0"/>
              <a:t>AUG-</a:t>
            </a:r>
            <a:r>
              <a:rPr kumimoji="1" lang="en-US" altLang="zh-CN" dirty="0" err="1"/>
              <a:t>FedPrompt</a:t>
            </a:r>
            <a:r>
              <a:rPr kumimoji="1" lang="en-US" altLang="zh-CN" dirty="0"/>
              <a:t> shows competitive performance under various federated few-shot learning settings, regardless of uniform or skewed label distribution</a:t>
            </a:r>
          </a:p>
          <a:p>
            <a:endParaRPr kumimoji="1" lang="zh-CN" altLang="en-US" dirty="0"/>
          </a:p>
        </p:txBody>
      </p:sp>
      <p:sp>
        <p:nvSpPr>
          <p:cNvPr id="4" name="灯片编号占位符 3"/>
          <p:cNvSpPr>
            <a:spLocks noGrp="1"/>
          </p:cNvSpPr>
          <p:nvPr>
            <p:ph type="sldNum" sz="quarter" idx="5"/>
          </p:nvPr>
        </p:nvSpPr>
        <p:spPr/>
        <p:txBody>
          <a:bodyPr/>
          <a:lstStyle/>
          <a:p>
            <a:fld id="{23584CFD-28DD-4F42-A761-C1DD579F1685}" type="slidenum">
              <a:rPr kumimoji="1" lang="zh-CN" altLang="en-US" smtClean="0"/>
              <a:t>16</a:t>
            </a:fld>
            <a:endParaRPr kumimoji="1"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b="0" i="0" dirty="0">
                <a:solidFill>
                  <a:srgbClr val="374151"/>
                </a:solidFill>
                <a:effectLst/>
                <a:latin typeface="Söhne"/>
              </a:rPr>
              <a:t>While the combination of pseudo-labeling and prompt learning has shown promising few-shot performance, it comes at a non-trivial system cost.</a:t>
            </a:r>
          </a:p>
          <a:p>
            <a:pPr algn="l"/>
            <a:endParaRPr lang="en-US" altLang="zh-CN" b="0" i="0" dirty="0">
              <a:solidFill>
                <a:srgbClr val="374151"/>
              </a:solidFill>
              <a:effectLst/>
              <a:latin typeface="Söhne"/>
            </a:endParaRPr>
          </a:p>
          <a:p>
            <a:r>
              <a:rPr kumimoji="1" lang="en-US" altLang="zh-CN" dirty="0"/>
              <a:t>First, we conduct experiments to show that large models can help augment the few-shot learning abilities of augmented </a:t>
            </a:r>
            <a:r>
              <a:rPr kumimoji="1" lang="en-US" altLang="zh-CN" dirty="0" err="1"/>
              <a:t>FedPrompt</a:t>
            </a:r>
            <a:r>
              <a:rPr kumimoji="1" lang="en-US" altLang="zh-CN" dirty="0"/>
              <a:t>.</a:t>
            </a:r>
          </a:p>
          <a:p>
            <a:endParaRPr kumimoji="1" lang="en-US" altLang="zh-CN" dirty="0"/>
          </a:p>
          <a:p>
            <a:r>
              <a:rPr lang="en-US" altLang="zh-CN" sz="1800" dirty="0">
                <a:solidFill>
                  <a:srgbClr val="000000"/>
                </a:solidFill>
                <a:effectLst/>
                <a:latin typeface="LinLibertineT"/>
              </a:rPr>
              <a:t>For example, </a:t>
            </a:r>
            <a:r>
              <a:rPr lang="en-US" altLang="zh-CN" sz="1800" dirty="0" err="1">
                <a:solidFill>
                  <a:srgbClr val="000000"/>
                </a:solidFill>
                <a:effectLst/>
                <a:latin typeface="LinLibertineT"/>
              </a:rPr>
              <a:t>RoBERTa</a:t>
            </a:r>
            <a:r>
              <a:rPr lang="en-US" altLang="zh-CN" sz="1800" dirty="0">
                <a:solidFill>
                  <a:srgbClr val="000000"/>
                </a:solidFill>
                <a:effectLst/>
                <a:latin typeface="LinLibertineT"/>
              </a:rPr>
              <a:t>-large outperforms all other models across all four datasets.</a:t>
            </a:r>
          </a:p>
          <a:p>
            <a:endParaRPr lang="en-US" altLang="zh-CN" sz="1800" dirty="0">
              <a:solidFill>
                <a:srgbClr val="000000"/>
              </a:solidFill>
              <a:effectLst/>
              <a:latin typeface="LinLibertineT"/>
            </a:endParaRPr>
          </a:p>
          <a:p>
            <a:r>
              <a:rPr lang="en-US" altLang="zh-CN" b="0" i="0" dirty="0">
                <a:solidFill>
                  <a:srgbClr val="374151"/>
                </a:solidFill>
                <a:effectLst/>
                <a:latin typeface="Söhne"/>
              </a:rPr>
              <a:t>However, fine-tuning these big models can be extremely resource-intensive. Even on our powerful GPU-embedded edge device, training </a:t>
            </a:r>
            <a:r>
              <a:rPr lang="en-US" altLang="zh-CN" b="0" i="0" dirty="0" err="1">
                <a:solidFill>
                  <a:srgbClr val="374151"/>
                </a:solidFill>
                <a:effectLst/>
                <a:latin typeface="Söhne"/>
              </a:rPr>
              <a:t>RoBERTa</a:t>
            </a:r>
            <a:r>
              <a:rPr lang="en-US" altLang="zh-CN" b="0" i="0" dirty="0">
                <a:solidFill>
                  <a:srgbClr val="374151"/>
                </a:solidFill>
                <a:effectLst/>
                <a:latin typeface="Söhne"/>
              </a:rPr>
              <a:t>-large leads to long latency, about eight seconds per batch.</a:t>
            </a:r>
          </a:p>
          <a:p>
            <a:r>
              <a:rPr lang="en-US" altLang="zh-CN" b="0" i="0" dirty="0">
                <a:solidFill>
                  <a:srgbClr val="374151"/>
                </a:solidFill>
                <a:effectLst/>
                <a:latin typeface="Söhne"/>
              </a:rPr>
              <a:t>Note that our batch size is only 4.</a:t>
            </a:r>
          </a:p>
          <a:p>
            <a:r>
              <a:rPr lang="en-US" altLang="zh-CN" b="0" i="0" dirty="0">
                <a:solidFill>
                  <a:srgbClr val="374151"/>
                </a:solidFill>
                <a:effectLst/>
                <a:latin typeface="Söhne"/>
              </a:rPr>
              <a:t>Additionally, during training, our testbed device, which only has eight GBs of RAM, ran out of memory.</a:t>
            </a:r>
          </a:p>
          <a:p>
            <a:endParaRPr lang="en-US" altLang="zh-CN" b="0" i="0" dirty="0">
              <a:solidFill>
                <a:srgbClr val="374151"/>
              </a:solidFill>
              <a:effectLst/>
              <a:latin typeface="Söhne"/>
            </a:endParaRPr>
          </a:p>
          <a:p>
            <a:r>
              <a:rPr lang="en-US" altLang="zh-CN" b="0" i="0" dirty="0">
                <a:solidFill>
                  <a:srgbClr val="374151"/>
                </a:solidFill>
                <a:effectLst/>
                <a:latin typeface="Söhne"/>
              </a:rPr>
              <a:t>Fortunately, many optimization solutions have been proposed to fine-tune large models efficiently. Our future work will focus on developing an optimized system solution for augmented </a:t>
            </a:r>
            <a:r>
              <a:rPr lang="en-US" altLang="zh-CN" b="0" i="0" dirty="0" err="1">
                <a:solidFill>
                  <a:srgbClr val="374151"/>
                </a:solidFill>
                <a:effectLst/>
                <a:latin typeface="Söhne"/>
              </a:rPr>
              <a:t>FedPrompt</a:t>
            </a:r>
            <a:r>
              <a:rPr lang="en-US" altLang="zh-CN" b="0" i="0" dirty="0">
                <a:solidFill>
                  <a:srgbClr val="374151"/>
                </a:solidFill>
                <a:effectLst/>
                <a:latin typeface="Söhne"/>
              </a:rPr>
              <a:t> to enhance its resource efficiency.</a:t>
            </a:r>
          </a:p>
          <a:p>
            <a:endParaRPr kumimoji="1" lang="en-US" altLang="zh-CN" dirty="0"/>
          </a:p>
          <a:p>
            <a:r>
              <a:rPr kumimoji="1" lang="en-US" altLang="zh-CN" dirty="0"/>
              <a:t>--</a:t>
            </a:r>
          </a:p>
          <a:p>
            <a:endParaRPr kumimoji="1" lang="en-US" altLang="zh-CN" dirty="0"/>
          </a:p>
          <a:p>
            <a:r>
              <a:rPr kumimoji="1" lang="en-US" altLang="zh-CN" dirty="0"/>
              <a:t>However, there is no free lunch for the performance improvement of </a:t>
            </a:r>
            <a:r>
              <a:rPr kumimoji="1" lang="en-US" altLang="zh-CN" dirty="0" err="1"/>
              <a:t>AUGmented</a:t>
            </a:r>
            <a:r>
              <a:rPr kumimoji="1" lang="en-US" altLang="zh-CN" dirty="0"/>
              <a:t> </a:t>
            </a:r>
            <a:r>
              <a:rPr kumimoji="1" lang="en-US" altLang="zh-CN" dirty="0" err="1"/>
              <a:t>FedPrompt</a:t>
            </a:r>
            <a:r>
              <a:rPr kumimoji="1" lang="en-US" altLang="zh-CN" dirty="0"/>
              <a:t>.</a:t>
            </a:r>
          </a:p>
          <a:p>
            <a:endParaRPr kumimoji="1" lang="en-US" altLang="zh-CN" dirty="0"/>
          </a:p>
          <a:p>
            <a:r>
              <a:rPr kumimoji="1" lang="en-US" altLang="zh-CN" dirty="0"/>
              <a:t>The orchestrating of pseudo labeling and prompt learning results in promising few-shot performance, but it also incurs a non-trivial system cost.</a:t>
            </a:r>
          </a:p>
          <a:p>
            <a:endParaRPr kumimoji="1" lang="en-US" altLang="zh-CN" dirty="0"/>
          </a:p>
          <a:p>
            <a:r>
              <a:rPr kumimoji="1" lang="en-US" altLang="zh-CN" dirty="0"/>
              <a:t>First, we do experiments to show that large models can help augment the few-shot learning abilities of augmented </a:t>
            </a:r>
            <a:r>
              <a:rPr kumimoji="1" lang="en-US" altLang="zh-CN" dirty="0" err="1"/>
              <a:t>FedPrompt</a:t>
            </a:r>
            <a:r>
              <a:rPr kumimoji="1" lang="en-US" altLang="zh-CN" dirty="0"/>
              <a:t>.</a:t>
            </a:r>
          </a:p>
          <a:p>
            <a:endParaRPr kumimoji="1" lang="en-US" altLang="zh-CN" dirty="0"/>
          </a:p>
          <a:p>
            <a:r>
              <a:rPr lang="en-US" altLang="zh-CN" sz="1800" dirty="0">
                <a:solidFill>
                  <a:srgbClr val="000000"/>
                </a:solidFill>
                <a:effectLst/>
                <a:latin typeface="LinLibertineT"/>
              </a:rPr>
              <a:t>For example, </a:t>
            </a:r>
            <a:r>
              <a:rPr lang="en-US" altLang="zh-CN" sz="1800" dirty="0" err="1">
                <a:solidFill>
                  <a:srgbClr val="000000"/>
                </a:solidFill>
                <a:effectLst/>
                <a:latin typeface="LinLibertineT"/>
              </a:rPr>
              <a:t>RoBERTa</a:t>
            </a:r>
            <a:r>
              <a:rPr lang="en-US" altLang="zh-CN" sz="1800" dirty="0">
                <a:solidFill>
                  <a:srgbClr val="000000"/>
                </a:solidFill>
                <a:effectLst/>
                <a:latin typeface="LinLibertineT"/>
              </a:rPr>
              <a:t>-large outperforms all other models across all four datasets, particularly MNLI and YELP-F, where it shows up to 38.2% improvement than others.</a:t>
            </a:r>
          </a:p>
          <a:p>
            <a:endParaRPr lang="en-US" altLang="zh-CN" sz="1800" dirty="0">
              <a:solidFill>
                <a:srgbClr val="000000"/>
              </a:solidFill>
              <a:effectLst/>
              <a:latin typeface="LinLibertineT"/>
            </a:endParaRPr>
          </a:p>
          <a:p>
            <a:r>
              <a:rPr lang="en-US" altLang="zh-CN" dirty="0"/>
              <a:t>But finetuning these ‘behemoths’ can be extremely resource-intensive. even on a powerful GPU-embedded edge device like NVIDIA TX2, training </a:t>
            </a:r>
            <a:r>
              <a:rPr lang="en-US" altLang="zh-CN" dirty="0" err="1"/>
              <a:t>RoBERTa</a:t>
            </a:r>
            <a:r>
              <a:rPr lang="en-US" altLang="zh-CN" dirty="0"/>
              <a:t>-large leads to long latency (about 8.1s per batch). Moreover, during training, our testbed device, which has only 8GB of RAM, ran out of memory during training.</a:t>
            </a:r>
          </a:p>
          <a:p>
            <a:endParaRPr lang="en-US" altLang="zh-CN" dirty="0"/>
          </a:p>
          <a:p>
            <a:r>
              <a:rPr lang="en-US" altLang="zh-CN" dirty="0"/>
              <a:t>Fortunately, lots of optimization solutions have been proposed to fine-tuning large models efficiently, that will be our future work to develop an optimized system solution for </a:t>
            </a:r>
            <a:r>
              <a:rPr lang="en-US" altLang="zh-CN" dirty="0" err="1"/>
              <a:t>AUGmented</a:t>
            </a:r>
            <a:r>
              <a:rPr lang="en-US" altLang="zh-CN" dirty="0"/>
              <a:t> </a:t>
            </a:r>
            <a:r>
              <a:rPr lang="en-US" altLang="zh-CN" dirty="0" err="1"/>
              <a:t>FedPrompt</a:t>
            </a:r>
            <a:r>
              <a:rPr lang="en-US" altLang="zh-CN" dirty="0"/>
              <a:t> to enhance its resource efficiency.</a:t>
            </a:r>
          </a:p>
          <a:p>
            <a:endParaRPr lang="en-US" altLang="zh-CN" dirty="0"/>
          </a:p>
          <a:p>
            <a:endParaRPr kumimoji="1" lang="zh-CN" altLang="en-US" dirty="0"/>
          </a:p>
        </p:txBody>
      </p:sp>
      <p:sp>
        <p:nvSpPr>
          <p:cNvPr id="4" name="灯片编号占位符 3"/>
          <p:cNvSpPr>
            <a:spLocks noGrp="1"/>
          </p:cNvSpPr>
          <p:nvPr>
            <p:ph type="sldNum" sz="quarter" idx="5"/>
          </p:nvPr>
        </p:nvSpPr>
        <p:spPr/>
        <p:txBody>
          <a:bodyPr/>
          <a:lstStyle/>
          <a:p>
            <a:fld id="{23584CFD-28DD-4F42-A761-C1DD579F1685}" type="slidenum">
              <a:rPr kumimoji="1" lang="zh-CN" altLang="en-US" smtClean="0"/>
              <a:t>17</a:t>
            </a:fld>
            <a:endParaRPr kumimoji="1"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b="0" i="0" dirty="0">
                <a:solidFill>
                  <a:srgbClr val="374151"/>
                </a:solidFill>
                <a:effectLst/>
                <a:latin typeface="Söhne"/>
              </a:rPr>
              <a:t>To conclude, our focus is on the few-shot federated NLP problem, where data labels can be scarce and skewed in federated learning.</a:t>
            </a:r>
          </a:p>
          <a:p>
            <a:pPr algn="l"/>
            <a:endParaRPr lang="en-US" altLang="zh-CN" b="0" i="0" dirty="0">
              <a:solidFill>
                <a:srgbClr val="374151"/>
              </a:solidFill>
              <a:effectLst/>
              <a:latin typeface="Söhne"/>
            </a:endParaRPr>
          </a:p>
          <a:p>
            <a:pPr algn="l"/>
            <a:r>
              <a:rPr lang="en-US" altLang="zh-CN" b="0" i="0" dirty="0">
                <a:solidFill>
                  <a:srgbClr val="374151"/>
                </a:solidFill>
                <a:effectLst/>
                <a:latin typeface="Söhne"/>
              </a:rPr>
              <a:t>We first introduce a data generator for the federated few-shot learning task, which enables us to demonstrate that the lack and skewness of labeled data can significantly degrade the convergence performance of federated learning.</a:t>
            </a:r>
          </a:p>
          <a:p>
            <a:pPr algn="l"/>
            <a:endParaRPr lang="en-US" altLang="zh-CN" b="0" i="0" dirty="0">
              <a:solidFill>
                <a:srgbClr val="374151"/>
              </a:solidFill>
              <a:effectLst/>
              <a:latin typeface="Söhne"/>
            </a:endParaRPr>
          </a:p>
          <a:p>
            <a:pPr algn="l"/>
            <a:r>
              <a:rPr lang="en-US" altLang="zh-CN" b="0" i="0" dirty="0">
                <a:solidFill>
                  <a:srgbClr val="374151"/>
                </a:solidFill>
                <a:effectLst/>
                <a:latin typeface="Söhne"/>
              </a:rPr>
              <a:t>To address this issue, we propose augmented </a:t>
            </a:r>
            <a:r>
              <a:rPr lang="en-US" altLang="zh-CN" b="0" i="0" dirty="0" err="1">
                <a:solidFill>
                  <a:srgbClr val="374151"/>
                </a:solidFill>
                <a:effectLst/>
                <a:latin typeface="Söhne"/>
              </a:rPr>
              <a:t>FedPrompt</a:t>
            </a:r>
            <a:r>
              <a:rPr lang="en-US" altLang="zh-CN" b="0" i="0" dirty="0">
                <a:solidFill>
                  <a:srgbClr val="374151"/>
                </a:solidFill>
                <a:effectLst/>
                <a:latin typeface="Söhne"/>
              </a:rPr>
              <a:t>, a novel federated few-shot learning system that combines prompt learning and pseudo-labeling.</a:t>
            </a:r>
          </a:p>
          <a:p>
            <a:pPr algn="l"/>
            <a:endParaRPr lang="en-US" altLang="zh-CN" b="0" i="0" dirty="0">
              <a:solidFill>
                <a:srgbClr val="374151"/>
              </a:solidFill>
              <a:effectLst/>
              <a:latin typeface="Söhne"/>
            </a:endParaRPr>
          </a:p>
          <a:p>
            <a:pPr algn="l"/>
            <a:r>
              <a:rPr lang="en-US" altLang="zh-CN" b="0" i="0" dirty="0">
                <a:solidFill>
                  <a:srgbClr val="374151"/>
                </a:solidFill>
                <a:effectLst/>
                <a:latin typeface="Söhne"/>
              </a:rPr>
              <a:t>Our experiments show that augmented </a:t>
            </a:r>
            <a:r>
              <a:rPr lang="en-US" altLang="zh-CN" b="0" i="0" dirty="0" err="1">
                <a:solidFill>
                  <a:srgbClr val="374151"/>
                </a:solidFill>
                <a:effectLst/>
                <a:latin typeface="Söhne"/>
              </a:rPr>
              <a:t>FedPrompt</a:t>
            </a:r>
            <a:r>
              <a:rPr lang="en-US" altLang="zh-CN" b="0" i="0" dirty="0">
                <a:solidFill>
                  <a:srgbClr val="374151"/>
                </a:solidFill>
                <a:effectLst/>
                <a:latin typeface="Söhne"/>
              </a:rPr>
              <a:t> exhibits competitive performance under various federated few-shot learning settings, requiring only hundreds of data labels.</a:t>
            </a:r>
          </a:p>
          <a:p>
            <a:endParaRPr kumimoji="1" lang="en-US" altLang="zh-CN" dirty="0"/>
          </a:p>
          <a:p>
            <a:r>
              <a:rPr kumimoji="1" lang="en-US" altLang="zh-CN" dirty="0"/>
              <a:t>In the future, we will improve its resource efficiency to make it more practical.</a:t>
            </a:r>
          </a:p>
          <a:p>
            <a:endParaRPr kumimoji="1" lang="en-US" altLang="zh-CN" dirty="0"/>
          </a:p>
          <a:p>
            <a:r>
              <a:rPr kumimoji="1" lang="en-US" altLang="zh-CN" dirty="0"/>
              <a:t>---</a:t>
            </a:r>
          </a:p>
          <a:p>
            <a:r>
              <a:rPr kumimoji="1" lang="en-US" altLang="zh-CN" dirty="0"/>
              <a:t>In conclusion, we target at the few-shot federated </a:t>
            </a:r>
            <a:r>
              <a:rPr kumimoji="1" lang="en-US" altLang="zh-CN" dirty="0" err="1"/>
              <a:t>nlp</a:t>
            </a:r>
            <a:r>
              <a:rPr kumimoji="1" lang="en-US" altLang="zh-CN" dirty="0"/>
              <a:t>, that is Data labels can be scarce and skewed in federated learning.</a:t>
            </a:r>
          </a:p>
          <a:p>
            <a:endParaRPr kumimoji="1" lang="en-US" altLang="zh-CN" dirty="0"/>
          </a:p>
          <a:p>
            <a:r>
              <a:rPr kumimoji="1" lang="en-US" altLang="zh-CN" dirty="0"/>
              <a:t>First, we introduce a Data generator for federated few-shot learning task.</a:t>
            </a:r>
          </a:p>
          <a:p>
            <a:endParaRPr kumimoji="1" lang="en-US" altLang="zh-CN" dirty="0"/>
          </a:p>
          <a:p>
            <a:r>
              <a:rPr kumimoji="1" lang="en-US" altLang="zh-CN" dirty="0"/>
              <a:t>Based on the data generator, we demonstrate that The lack and skewness of labeled data can significantly degrade federated learning convergence performance.</a:t>
            </a:r>
          </a:p>
          <a:p>
            <a:endParaRPr kumimoji="1" lang="en-US" altLang="zh-CN" dirty="0"/>
          </a:p>
          <a:p>
            <a:r>
              <a:rPr kumimoji="1" lang="en-US" altLang="zh-CN" dirty="0"/>
              <a:t>To deal with it, We propose </a:t>
            </a:r>
            <a:r>
              <a:rPr kumimoji="1" lang="en-US" altLang="zh-CN" dirty="0" err="1"/>
              <a:t>wugmented</a:t>
            </a:r>
            <a:r>
              <a:rPr kumimoji="1" lang="en-US" altLang="zh-CN" dirty="0"/>
              <a:t> </a:t>
            </a:r>
            <a:r>
              <a:rPr kumimoji="1" lang="en-US" altLang="zh-CN" dirty="0" err="1"/>
              <a:t>FedPrompt</a:t>
            </a:r>
            <a:r>
              <a:rPr kumimoji="1" lang="en-US" altLang="zh-CN" dirty="0"/>
              <a:t>, a novel federated few-shot learning system that orchestrates prompt learning and pseudo labeling.</a:t>
            </a:r>
          </a:p>
          <a:p>
            <a:endParaRPr kumimoji="1" lang="en-US" altLang="zh-CN" dirty="0"/>
          </a:p>
          <a:p>
            <a:r>
              <a:rPr kumimoji="1" lang="en-US" altLang="zh-CN" dirty="0"/>
              <a:t>Finally, our experiments show that augmented </a:t>
            </a:r>
            <a:r>
              <a:rPr kumimoji="1" lang="en-US" altLang="zh-CN" dirty="0" err="1"/>
              <a:t>FedPrompt</a:t>
            </a:r>
            <a:r>
              <a:rPr kumimoji="1" lang="en-US" altLang="zh-CN" dirty="0"/>
              <a:t> shows competitive performance under various federated few-shot learning settings, requiring only hundreds of data labels.</a:t>
            </a:r>
          </a:p>
          <a:p>
            <a:endParaRPr kumimoji="1" lang="en-US" altLang="zh-CN" dirty="0"/>
          </a:p>
          <a:p>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fld id="{23584CFD-28DD-4F42-A761-C1DD579F1685}" type="slidenum">
              <a:rPr kumimoji="1" lang="zh-CN" altLang="en-US" smtClean="0"/>
              <a:t>18</a:t>
            </a:fld>
            <a:endParaRPr kumimoji="1"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a:t>That’s all, thanks for listening.</a:t>
            </a:r>
          </a:p>
        </p:txBody>
      </p:sp>
      <p:sp>
        <p:nvSpPr>
          <p:cNvPr id="4" name="灯片编号占位符 3"/>
          <p:cNvSpPr>
            <a:spLocks noGrp="1"/>
          </p:cNvSpPr>
          <p:nvPr>
            <p:ph type="sldNum" sz="quarter" idx="5"/>
          </p:nvPr>
        </p:nvSpPr>
        <p:spPr/>
        <p:txBody>
          <a:bodyPr/>
          <a:lstStyle/>
          <a:p>
            <a:fld id="{23584CFD-28DD-4F42-A761-C1DD579F1685}" type="slidenum">
              <a:rPr kumimoji="1" lang="zh-CN" altLang="en-US" smtClean="0"/>
              <a:t>19</a:t>
            </a:fld>
            <a:endParaRPr kumimoji="1" lang="zh-CN" altLang="en-US"/>
          </a:p>
        </p:txBody>
      </p:sp>
    </p:spTree>
    <p:extLst>
      <p:ext uri="{BB962C8B-B14F-4D97-AF65-F5344CB8AC3E}">
        <p14:creationId xmlns:p14="http://schemas.microsoft.com/office/powerpoint/2010/main" val="13680001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i="0" dirty="0">
                <a:solidFill>
                  <a:srgbClr val="374151"/>
                </a:solidFill>
                <a:effectLst/>
                <a:latin typeface="Söhne"/>
              </a:rPr>
              <a:t>Let me start by introducing the background of our work.</a:t>
            </a:r>
          </a:p>
          <a:p>
            <a:endParaRPr kumimoji="1" lang="en-US" altLang="zh-CN" b="0" i="0" dirty="0">
              <a:solidFill>
                <a:srgbClr val="374151"/>
              </a:solidFill>
              <a:effectLst/>
              <a:latin typeface="Söhne"/>
            </a:endParaRPr>
          </a:p>
          <a:p>
            <a:r>
              <a:rPr kumimoji="1" lang="en-US" altLang="zh-CN" b="0" i="0" dirty="0">
                <a:solidFill>
                  <a:srgbClr val="374151"/>
                </a:solidFill>
                <a:effectLst/>
                <a:latin typeface="Söhne"/>
              </a:rPr>
              <a:t>--</a:t>
            </a:r>
            <a:endParaRPr kumimoji="1" lang="en-US" altLang="zh-CN" dirty="0"/>
          </a:p>
          <a:p>
            <a:endParaRPr kumimoji="1" lang="en-US" altLang="zh-CN" dirty="0"/>
          </a:p>
          <a:p>
            <a:r>
              <a:rPr kumimoji="1" lang="en-US" altLang="zh-CN" dirty="0"/>
              <a:t>First , I will introduce the background of our work, that is fed-shot federated natural language processing.</a:t>
            </a:r>
            <a:endParaRPr kumimoji="1" lang="zh-CN" altLang="en-US" dirty="0"/>
          </a:p>
        </p:txBody>
      </p:sp>
      <p:sp>
        <p:nvSpPr>
          <p:cNvPr id="4" name="灯片编号占位符 3"/>
          <p:cNvSpPr>
            <a:spLocks noGrp="1"/>
          </p:cNvSpPr>
          <p:nvPr>
            <p:ph type="sldNum" sz="quarter" idx="5"/>
          </p:nvPr>
        </p:nvSpPr>
        <p:spPr/>
        <p:txBody>
          <a:bodyPr/>
          <a:lstStyle/>
          <a:p>
            <a:fld id="{23584CFD-28DD-4F42-A761-C1DD579F1685}" type="slidenum">
              <a:rPr kumimoji="1" lang="zh-CN" altLang="en-US" smtClean="0"/>
              <a:t>2</a:t>
            </a:fld>
            <a:endParaRPr kumimoji="1"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1" lang="en-US" altLang="zh-CN" dirty="0"/>
              <a:t>For </a:t>
            </a:r>
            <a:r>
              <a:rPr lang="en-US" altLang="zh-CN" dirty="0"/>
              <a:t>Q&amp;A</a:t>
            </a:r>
          </a:p>
        </p:txBody>
      </p:sp>
      <p:sp>
        <p:nvSpPr>
          <p:cNvPr id="4" name="灯片编号占位符 3"/>
          <p:cNvSpPr>
            <a:spLocks noGrp="1"/>
          </p:cNvSpPr>
          <p:nvPr>
            <p:ph type="sldNum" sz="quarter" idx="5"/>
          </p:nvPr>
        </p:nvSpPr>
        <p:spPr/>
        <p:txBody>
          <a:bodyPr/>
          <a:lstStyle/>
          <a:p>
            <a:fld id="{23584CFD-28DD-4F42-A761-C1DD579F1685}" type="slidenum">
              <a:rPr kumimoji="1" lang="zh-CN" altLang="en-US" smtClean="0"/>
              <a:t>20</a:t>
            </a:fld>
            <a:endParaRPr kumimoji="1"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3584CFD-28DD-4F42-A761-C1DD579F1685}" type="slidenum">
              <a:rPr kumimoji="1" lang="zh-CN" altLang="en-US" smtClean="0"/>
              <a:t>23</a:t>
            </a:fld>
            <a:endParaRPr kumimoji="1"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--polished—</a:t>
            </a:r>
          </a:p>
          <a:p>
            <a:r>
              <a:rPr kumimoji="1" lang="en-US" altLang="zh-CN" dirty="0"/>
              <a:t>The development of pre-trained models has been overwhelming, especially with the rise of transformers and their variants such as BERT, GPT, and so on. </a:t>
            </a:r>
          </a:p>
          <a:p>
            <a:endParaRPr kumimoji="1" lang="en-US" altLang="zh-CN" dirty="0"/>
          </a:p>
          <a:p>
            <a:r>
              <a:rPr kumimoji="1" lang="en-US" altLang="zh-CN" dirty="0"/>
              <a:t>The deployment of these models commonly involves a two-step training process: pre-training and fine-tuning.</a:t>
            </a:r>
          </a:p>
          <a:p>
            <a:endParaRPr kumimoji="1" lang="en-US" altLang="zh-CN" dirty="0"/>
          </a:p>
          <a:p>
            <a:r>
              <a:rPr kumimoji="1" lang="en-US" altLang="zh-CN" dirty="0"/>
              <a:t>Unlike self-supervised pre-training, fine-tuning is supervised, requiring a tremendous amount of data specific to the task. However, the exploitation (</a:t>
            </a:r>
            <a:r>
              <a:rPr lang="en-US" altLang="zh-CN" b="0" i="0" u="none" strike="noStrike" dirty="0">
                <a:effectLst/>
                <a:latin typeface="-apple-system"/>
              </a:rPr>
              <a:t>| ˌ</a:t>
            </a:r>
            <a:r>
              <a:rPr lang="en-US" altLang="zh-CN" b="0" i="0" u="none" strike="noStrike" dirty="0" err="1">
                <a:effectLst/>
                <a:latin typeface="-apple-system"/>
              </a:rPr>
              <a:t>ɛksplɔɪˈteɪʃn</a:t>
            </a:r>
            <a:r>
              <a:rPr lang="en-US" altLang="zh-CN" b="0" i="0" u="none" strike="noStrike" dirty="0">
                <a:effectLst/>
                <a:latin typeface="-apple-system"/>
              </a:rPr>
              <a:t> |)</a:t>
            </a:r>
            <a:r>
              <a:rPr kumimoji="1" lang="en-US" altLang="zh-CN" dirty="0"/>
              <a:t> of private user data is restricted and even prohibited in some cases.</a:t>
            </a:r>
          </a:p>
          <a:p>
            <a:endParaRPr kumimoji="1" lang="en-US" altLang="zh-CN" dirty="0"/>
          </a:p>
          <a:p>
            <a:r>
              <a:rPr kumimoji="1" lang="en-US" altLang="zh-CN" dirty="0"/>
              <a:t>Recently, federated learning has become the de-facto approach for training models with privacy preserved. However, most work assumes that all training samples on clients are labeled, which is often not the case in real-world scenarios where labeled data is scarce.</a:t>
            </a:r>
          </a:p>
          <a:p>
            <a:endParaRPr kumimoji="1" lang="en-US" altLang="zh-CN" dirty="0"/>
          </a:p>
          <a:p>
            <a:endParaRPr kumimoji="1" lang="en-US" altLang="zh-CN" dirty="0"/>
          </a:p>
          <a:p>
            <a:r>
              <a:rPr kumimoji="1" lang="en-US" altLang="zh-CN" dirty="0"/>
              <a:t>--DQ’s--</a:t>
            </a:r>
          </a:p>
          <a:p>
            <a:r>
              <a:rPr kumimoji="1" lang="en-US" altLang="zh-CN" dirty="0"/>
              <a:t>The development of pre-trained models is overwhelming with the rise of transformers and its </a:t>
            </a:r>
            <a:r>
              <a:rPr kumimoji="1" lang="en-US" altLang="zh-CN" dirty="0" err="1"/>
              <a:t>varients</a:t>
            </a:r>
            <a:r>
              <a:rPr kumimoji="1" lang="en-US" altLang="zh-CN" dirty="0"/>
              <a:t> for example </a:t>
            </a:r>
            <a:r>
              <a:rPr kumimoji="1" lang="en-US" altLang="zh-CN" dirty="0" err="1"/>
              <a:t>bert</a:t>
            </a:r>
            <a:r>
              <a:rPr kumimoji="1" lang="en-US" altLang="zh-CN" dirty="0"/>
              <a:t>, </a:t>
            </a:r>
            <a:r>
              <a:rPr kumimoji="1" lang="en-US" altLang="zh-CN" dirty="0" err="1"/>
              <a:t>gpt</a:t>
            </a:r>
            <a:r>
              <a:rPr kumimoji="1" lang="en-US" altLang="zh-CN" dirty="0"/>
              <a:t> etc. [1]. Their </a:t>
            </a:r>
            <a:r>
              <a:rPr kumimoji="1" lang="en-US" altLang="zh-CN" dirty="0" err="1"/>
              <a:t>deployment</a:t>
            </a:r>
            <a:r>
              <a:rPr kumimoji="1" lang="en-US" altLang="zh-CN" dirty="0"/>
              <a:t> [2–6] is commonly composed of two-step training: </a:t>
            </a:r>
            <a:r>
              <a:rPr kumimoji="1" lang="en-US" altLang="zh-CN" dirty="0" err="1"/>
              <a:t>pretraining</a:t>
            </a:r>
            <a:r>
              <a:rPr kumimoji="1" lang="en-US" altLang="zh-CN" dirty="0"/>
              <a:t> and fine-tuning.</a:t>
            </a:r>
          </a:p>
          <a:p>
            <a:endParaRPr kumimoji="1" lang="en-US" altLang="zh-CN" dirty="0"/>
          </a:p>
          <a:p>
            <a:r>
              <a:rPr lang="en-US" altLang="zh-CN" sz="1800" dirty="0">
                <a:solidFill>
                  <a:srgbClr val="000000"/>
                </a:solidFill>
                <a:effectLst/>
                <a:latin typeface="LinLibertineT"/>
                <a:ea typeface="STSong" panose="02010600040101010101" pitchFamily="2" charset="-122"/>
              </a:rPr>
              <a:t>First, The pre-training phase initializes a model on large text corpora. The training is self-supervised and time-consuming, often taking hundreds of GPU days [14, 20]. Pre-training teaches the model a language’s inherent structure, e.g. word distribution.</a:t>
            </a:r>
          </a:p>
          <a:p>
            <a:r>
              <a:rPr lang="en-US" altLang="zh-CN" sz="1800" dirty="0">
                <a:solidFill>
                  <a:srgbClr val="000000"/>
                </a:solidFill>
                <a:effectLst/>
                <a:latin typeface="LinLibertineT"/>
                <a:ea typeface="STSong" panose="02010600040101010101" pitchFamily="2" charset="-122"/>
              </a:rPr>
              <a:t>Then, the fine-tuning phase further adapts a pre-trained model for a specific NLP task targeting a specific domain, e.g. to classify sentiments (a task) of user emails (a domain) [20].</a:t>
            </a:r>
          </a:p>
          <a:p>
            <a:r>
              <a:rPr kumimoji="1" lang="en-US" altLang="zh-CN" sz="1800" dirty="0">
                <a:solidFill>
                  <a:srgbClr val="000000"/>
                </a:solidFill>
                <a:effectLst/>
                <a:latin typeface="LinLibertineT"/>
                <a:ea typeface="STSong" panose="02010600040101010101" pitchFamily="2" charset="-122"/>
              </a:rPr>
              <a:t>Finally, the finetuned model is deployed into clients device after light-weight optimization like quantization.</a:t>
            </a:r>
          </a:p>
          <a:p>
            <a:endParaRPr kumimoji="1" lang="en-US" altLang="zh-CN" sz="1800" dirty="0">
              <a:solidFill>
                <a:srgbClr val="000000"/>
              </a:solidFill>
              <a:effectLst/>
              <a:latin typeface="LinLibertineT"/>
              <a:ea typeface="STSong" panose="02010600040101010101" pitchFamily="2" charset="-122"/>
            </a:endParaRPr>
          </a:p>
          <a:p>
            <a:r>
              <a:rPr kumimoji="1" lang="en-US" altLang="zh-CN" sz="1800" dirty="0">
                <a:solidFill>
                  <a:srgbClr val="000000"/>
                </a:solidFill>
                <a:effectLst/>
                <a:latin typeface="LinLibertineT"/>
                <a:ea typeface="STSong" panose="02010600040101010101" pitchFamily="2" charset="-122"/>
              </a:rPr>
              <a:t>Unlike self-supervised pre-training, fine-tuning is supervised, requiring task-specific tremendous labeled data. However, the exploitation of private user data is restricted and even prohibited in some cases by several data protection regulations such as GDPR [7] and CCPA [8].</a:t>
            </a:r>
          </a:p>
          <a:p>
            <a:endParaRPr kumimoji="1" lang="en-US" altLang="zh-CN" sz="1800" dirty="0">
              <a:solidFill>
                <a:srgbClr val="000000"/>
              </a:solidFill>
              <a:effectLst/>
              <a:latin typeface="LinLibertineT"/>
              <a:ea typeface="STSong" panose="02010600040101010101" pitchFamily="2" charset="-122"/>
            </a:endParaRPr>
          </a:p>
          <a:p>
            <a:r>
              <a:rPr kumimoji="1" lang="en-US" altLang="zh-CN" sz="1800" dirty="0">
                <a:solidFill>
                  <a:srgbClr val="000000"/>
                </a:solidFill>
                <a:effectLst/>
                <a:latin typeface="LinLibertineT"/>
                <a:ea typeface="STSong" panose="02010600040101010101" pitchFamily="2" charset="-122"/>
              </a:rPr>
              <a:t>Recently, federate learning (FL) [9, 10] becomes the de-facto approach to train a model with privacy preserved. And there have been several work dealing with training NLP models in a federated setting, It is referred to as federated NLP or </a:t>
            </a:r>
            <a:r>
              <a:rPr kumimoji="1" lang="en-US" altLang="zh-CN" sz="1800" dirty="0" err="1">
                <a:solidFill>
                  <a:srgbClr val="000000"/>
                </a:solidFill>
                <a:effectLst/>
                <a:latin typeface="LinLibertineT"/>
                <a:ea typeface="STSong" panose="02010600040101010101" pitchFamily="2" charset="-122"/>
              </a:rPr>
              <a:t>FedNLP</a:t>
            </a:r>
            <a:r>
              <a:rPr kumimoji="1" lang="en-US" altLang="zh-CN" sz="1800" dirty="0">
                <a:solidFill>
                  <a:srgbClr val="000000"/>
                </a:solidFill>
                <a:effectLst/>
                <a:latin typeface="LinLibertineT"/>
                <a:ea typeface="STSong" panose="02010600040101010101" pitchFamily="2" charset="-122"/>
              </a:rPr>
              <a:t>.</a:t>
            </a:r>
          </a:p>
          <a:p>
            <a:endParaRPr kumimoji="1" lang="en-US" altLang="zh-CN" sz="1800" dirty="0">
              <a:solidFill>
                <a:srgbClr val="000000"/>
              </a:solidFill>
              <a:effectLst/>
              <a:latin typeface="LinLibertineT"/>
              <a:ea typeface="STSong" panose="02010600040101010101" pitchFamily="2" charset="-122"/>
            </a:endParaRPr>
          </a:p>
          <a:p>
            <a:r>
              <a:rPr kumimoji="1" lang="en-US" altLang="zh-CN" dirty="0"/>
              <a:t>Most of them assume all training samples on clients are labeled, however, the labeled ones are often scarce in real-world scenarios.</a:t>
            </a:r>
            <a:endParaRPr kumimoji="1" lang="zh-CN" altLang="en-US" dirty="0"/>
          </a:p>
        </p:txBody>
      </p:sp>
      <p:sp>
        <p:nvSpPr>
          <p:cNvPr id="4" name="灯片编号占位符 3"/>
          <p:cNvSpPr>
            <a:spLocks noGrp="1"/>
          </p:cNvSpPr>
          <p:nvPr>
            <p:ph type="sldNum" sz="quarter" idx="5"/>
          </p:nvPr>
        </p:nvSpPr>
        <p:spPr/>
        <p:txBody>
          <a:bodyPr/>
          <a:lstStyle/>
          <a:p>
            <a:fld id="{23584CFD-28DD-4F42-A761-C1DD579F1685}" type="slidenum">
              <a:rPr kumimoji="1" lang="zh-CN" altLang="en-US" smtClean="0"/>
              <a:t>3</a:t>
            </a:fld>
            <a:endParaRPr kumimoji="1"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i="0" dirty="0">
                <a:solidFill>
                  <a:srgbClr val="374151"/>
                </a:solidFill>
                <a:effectLst/>
                <a:latin typeface="Söhne"/>
              </a:rPr>
              <a:t>This is because each sample is accessible to only one client user who can label it, and most users are reluctant to label their data. Moreover, data labeling for certain NLP tasks requires domain-specific knowledge that most users do not possess, leading to mislabeled data that can mislead the training.</a:t>
            </a:r>
          </a:p>
          <a:p>
            <a:endParaRPr lang="en-US" altLang="zh-CN" b="0" i="0" dirty="0">
              <a:solidFill>
                <a:srgbClr val="374151"/>
              </a:solidFill>
              <a:effectLst/>
              <a:latin typeface="Söhne"/>
            </a:endParaRPr>
          </a:p>
          <a:p>
            <a:r>
              <a:rPr lang="en-US" altLang="zh-CN" b="0" i="0" dirty="0">
                <a:solidFill>
                  <a:srgbClr val="374151"/>
                </a:solidFill>
                <a:effectLst/>
                <a:latin typeface="Söhne"/>
              </a:rPr>
              <a:t>So, we assume a key obstacle to practical Federated NLP is the lack of labeled data, which we refer to as Federated Few-Shot Learning. </a:t>
            </a:r>
          </a:p>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Apart from the lack of labels, those surviving</a:t>
            </a:r>
            <a:r>
              <a:rPr lang="zh-CN" altLang="en-US" dirty="0"/>
              <a:t> </a:t>
            </a:r>
            <a:r>
              <a:rPr lang="en-US" altLang="zh-CN" dirty="0"/>
              <a:t>labels could be skewed distributed in few clients because only part of clients are willing or knowledgeable to label their data for training.</a:t>
            </a:r>
          </a:p>
          <a:p>
            <a:endParaRPr lang="en-US" altLang="zh-CN" b="0" i="0" dirty="0">
              <a:solidFill>
                <a:srgbClr val="374151"/>
              </a:solidFill>
              <a:effectLst/>
              <a:latin typeface="Söhne"/>
            </a:endParaRPr>
          </a:p>
          <a:p>
            <a:r>
              <a:rPr lang="en-US" altLang="zh-CN" dirty="0"/>
              <a:t>To tackle this challenge, we introduce pseudo labels, the popular method in central self-supervised learning.</a:t>
            </a:r>
          </a:p>
          <a:p>
            <a:endParaRPr lang="en-US" altLang="zh-CN" b="0" i="0" dirty="0">
              <a:solidFill>
                <a:srgbClr val="374151"/>
              </a:solidFill>
              <a:effectLst/>
              <a:latin typeface="Söhne"/>
            </a:endParaRPr>
          </a:p>
          <a:p>
            <a:r>
              <a:rPr lang="en-US" altLang="zh-CN" b="0" i="0" dirty="0">
                <a:solidFill>
                  <a:srgbClr val="374151"/>
                </a:solidFill>
                <a:effectLst/>
                <a:latin typeface="Söhne"/>
              </a:rPr>
              <a:t>After receiving an aggregated model from the server, a mobile client may run inference on all its unlabeled data for pseudo labeling. With pseudo-labeling, all trainers in federated learning could be the data labelers of themselves. </a:t>
            </a:r>
          </a:p>
          <a:p>
            <a:endParaRPr lang="en-US" altLang="zh-CN" b="0" i="0" dirty="0">
              <a:solidFill>
                <a:srgbClr val="374151"/>
              </a:solidFill>
              <a:effectLst/>
              <a:latin typeface="Söhne"/>
            </a:endParaRPr>
          </a:p>
          <a:p>
            <a:r>
              <a:rPr lang="en-US" altLang="zh-CN" b="0" i="0" dirty="0">
                <a:solidFill>
                  <a:srgbClr val="374151"/>
                </a:solidFill>
                <a:effectLst/>
                <a:latin typeface="Söhne"/>
              </a:rPr>
              <a:t>However, the pseudo-labels generated by weak models are prone to errors and may hurt the training instead of helping. To address this issue, we introduce prompt learning, a powerful NLP technique that adds task description for NLP tasks, commonly used in few-shot NLP scenarios.</a:t>
            </a:r>
          </a:p>
          <a:p>
            <a:endParaRPr lang="en-US" altLang="zh-CN" b="0" i="0" dirty="0">
              <a:solidFill>
                <a:srgbClr val="374151"/>
              </a:solidFill>
              <a:effectLst/>
              <a:latin typeface="Söhne"/>
            </a:endParaRPr>
          </a:p>
          <a:p>
            <a:r>
              <a:rPr lang="en-US" altLang="zh-CN" b="0" i="0" dirty="0">
                <a:solidFill>
                  <a:srgbClr val="374151"/>
                </a:solidFill>
                <a:effectLst/>
                <a:latin typeface="Söhne"/>
              </a:rPr>
              <a:t>Based on these two techniques, we propose Augmented </a:t>
            </a:r>
            <a:r>
              <a:rPr lang="en-US" altLang="zh-CN" b="0" i="0" dirty="0" err="1">
                <a:solidFill>
                  <a:srgbClr val="374151"/>
                </a:solidFill>
                <a:effectLst/>
                <a:latin typeface="Söhne"/>
              </a:rPr>
              <a:t>FedPrompt</a:t>
            </a:r>
            <a:r>
              <a:rPr lang="en-US" altLang="zh-CN" b="0" i="0" dirty="0">
                <a:solidFill>
                  <a:srgbClr val="374151"/>
                </a:solidFill>
                <a:effectLst/>
                <a:latin typeface="Söhne"/>
              </a:rPr>
              <a:t>, a prompt-based federated learning system that exploits abundant unlabeled data for data augmentation. Our experiments indicate that our system can perform on par with full-set fine-tuning with only a limited amount of labeled data.</a:t>
            </a:r>
          </a:p>
          <a:p>
            <a:endParaRPr lang="en-US" altLang="zh-CN" b="0" i="0" dirty="0">
              <a:solidFill>
                <a:srgbClr val="374151"/>
              </a:solidFill>
              <a:effectLst/>
              <a:latin typeface="Söhne"/>
            </a:endParaRPr>
          </a:p>
          <a:p>
            <a:r>
              <a:rPr lang="en-US" altLang="zh-CN" b="0" i="0" dirty="0">
                <a:solidFill>
                  <a:srgbClr val="374151"/>
                </a:solidFill>
                <a:effectLst/>
                <a:latin typeface="Söhne"/>
              </a:rPr>
              <a:t>---</a:t>
            </a:r>
            <a:endParaRPr lang="en-US" altLang="zh-CN" dirty="0"/>
          </a:p>
          <a:p>
            <a:endParaRPr lang="en-US" altLang="zh-CN" dirty="0"/>
          </a:p>
          <a:p>
            <a:endParaRPr lang="en-US" altLang="zh-CN" dirty="0"/>
          </a:p>
          <a:p>
            <a:r>
              <a:rPr lang="en-US" altLang="zh-CN" dirty="0"/>
              <a:t>Because Each sample is accessible to only one client user who can label it. Reports show that most users are reluctant to label their data [21, 82]. This is </a:t>
            </a:r>
            <a:r>
              <a:rPr lang="en-US" altLang="zh-CN" dirty="0" err="1"/>
              <a:t>fundamentally</a:t>
            </a:r>
            <a:r>
              <a:rPr lang="en-US" altLang="zh-CN" dirty="0"/>
              <a:t> different from traditional centralized or </a:t>
            </a:r>
            <a:r>
              <a:rPr lang="en-US" altLang="zh-CN" dirty="0" err="1"/>
              <a:t>crowdsourced</a:t>
            </a:r>
            <a:r>
              <a:rPr lang="en-US" altLang="zh-CN" dirty="0"/>
              <a:t> data labeling services that can recruit highly specialized data labelers [42].</a:t>
            </a:r>
          </a:p>
          <a:p>
            <a:r>
              <a:rPr lang="en-US" altLang="zh-CN" dirty="0"/>
              <a:t>Data labeling for certain NLP tasks require </a:t>
            </a:r>
            <a:r>
              <a:rPr lang="en-US" altLang="zh-CN" dirty="0" err="1"/>
              <a:t>domian</a:t>
            </a:r>
            <a:r>
              <a:rPr lang="en-US" altLang="zh-CN" dirty="0"/>
              <a:t>-specific knowledge, which most users do not possess. In some case, they might even mislabel and mislead</a:t>
            </a:r>
            <a:r>
              <a:rPr lang="zh-CN" altLang="en-US" dirty="0"/>
              <a:t> </a:t>
            </a:r>
            <a:r>
              <a:rPr lang="en-US" altLang="zh-CN" dirty="0"/>
              <a:t>the training.</a:t>
            </a:r>
          </a:p>
          <a:p>
            <a:endParaRPr lang="en-US" altLang="zh-CN" dirty="0"/>
          </a:p>
          <a:p>
            <a:r>
              <a:rPr lang="en-US" altLang="zh-CN" dirty="0"/>
              <a:t>A key obstacle to practical </a:t>
            </a:r>
            <a:r>
              <a:rPr lang="en-US" altLang="zh-CN" dirty="0" err="1"/>
              <a:t>Fedederated</a:t>
            </a:r>
            <a:r>
              <a:rPr lang="en-US" altLang="zh-CN" dirty="0"/>
              <a:t> NLP is lack of labels. We refer it as federated few-shot learning.</a:t>
            </a:r>
          </a:p>
          <a:p>
            <a:r>
              <a:rPr lang="en-US" altLang="zh-CN" dirty="0"/>
              <a:t>Apart from the lack of labels, those surviving</a:t>
            </a:r>
            <a:r>
              <a:rPr lang="zh-CN" altLang="en-US" dirty="0"/>
              <a:t> </a:t>
            </a:r>
            <a:r>
              <a:rPr lang="en-US" altLang="zh-CN" dirty="0"/>
              <a:t>labels could be skewed distributed in few clients because only part of clients are willing or knowledgeable to label their data for training.</a:t>
            </a:r>
          </a:p>
          <a:p>
            <a:endParaRPr lang="en-US" altLang="zh-CN" dirty="0"/>
          </a:p>
          <a:p>
            <a:r>
              <a:rPr lang="en-US" altLang="zh-CN" dirty="0"/>
              <a:t>To tackle this challenge, we introduce pseudo labels, the popular method in central self-supervised learning.</a:t>
            </a:r>
            <a:br>
              <a:rPr lang="en-US" altLang="zh-CN" dirty="0"/>
            </a:br>
            <a:endParaRPr lang="en-US" altLang="zh-CN" dirty="0"/>
          </a:p>
          <a:p>
            <a:r>
              <a:rPr lang="en-US" altLang="zh-CN" dirty="0"/>
              <a:t>After receiving an aggregated model from the server, a mobile client may run inference on all its unlabeled data for pseudo labeling. </a:t>
            </a:r>
          </a:p>
          <a:p>
            <a:endParaRPr lang="en-US" altLang="zh-CN" dirty="0"/>
          </a:p>
          <a:p>
            <a:r>
              <a:rPr lang="en-US" altLang="zh-CN" dirty="0"/>
              <a:t>Integrated with pseudo labeling, all trainers in federated learning could be the data labelers of themselves.</a:t>
            </a:r>
          </a:p>
          <a:p>
            <a:endParaRPr lang="en-US" altLang="zh-CN" dirty="0"/>
          </a:p>
          <a:p>
            <a:r>
              <a:rPr lang="en-US" altLang="zh-CN" dirty="0"/>
              <a:t>The second challenge is pseudo labels generated by weak models are prone to be error and will hurt the training instead of helping.</a:t>
            </a:r>
          </a:p>
          <a:p>
            <a:endParaRPr lang="en-US" altLang="zh-CN" dirty="0"/>
          </a:p>
          <a:p>
            <a:r>
              <a:rPr lang="en-US" altLang="zh-CN" dirty="0"/>
              <a:t>So we further introduce prompt learning, a powerful NLP technique that add task description for NLP tasks, so as to boost accuracy in model fine-tuning, which is commonly used in few-shot NLP scenarios.</a:t>
            </a:r>
          </a:p>
          <a:p>
            <a:endParaRPr lang="en-US" altLang="zh-CN" dirty="0"/>
          </a:p>
          <a:p>
            <a:r>
              <a:rPr lang="en-US" altLang="zh-CN" dirty="0"/>
              <a:t>Based on those two techniques, we propose augmented </a:t>
            </a:r>
            <a:r>
              <a:rPr lang="en-US" altLang="zh-CN" dirty="0" err="1"/>
              <a:t>fedprompt</a:t>
            </a:r>
            <a:r>
              <a:rPr lang="en-US" altLang="zh-CN" dirty="0"/>
              <a:t>, a prompt-based federated learning system that exploits abundant unlabeled data for data augmentation. Our experiments indicate that augmented </a:t>
            </a:r>
            <a:r>
              <a:rPr lang="en-US" altLang="zh-CN" dirty="0" err="1"/>
              <a:t>fedprompt</a:t>
            </a:r>
            <a:r>
              <a:rPr lang="en-US" altLang="zh-CN" dirty="0"/>
              <a:t> can perform on par with full-set fine-tuning with a limited amount of labeled data.</a:t>
            </a:r>
          </a:p>
          <a:p>
            <a:endParaRPr lang="en-US" altLang="zh-CN" dirty="0"/>
          </a:p>
          <a:p>
            <a:r>
              <a:rPr lang="en-US" altLang="zh-CN" dirty="0"/>
              <a:t>---</a:t>
            </a:r>
          </a:p>
          <a:p>
            <a:endParaRPr lang="en-US" altLang="zh-CN" dirty="0"/>
          </a:p>
          <a:p>
            <a:endParaRPr lang="en-US" altLang="zh-CN" dirty="0"/>
          </a:p>
          <a:p>
            <a:r>
              <a:rPr lang="en-US" altLang="zh-CN" dirty="0"/>
              <a:t>As a result, </a:t>
            </a:r>
          </a:p>
          <a:p>
            <a:r>
              <a:rPr lang="en-US" altLang="zh-CN" dirty="0"/>
              <a:t>(4). Mislabels are not uncommon.</a:t>
            </a:r>
            <a:endParaRPr lang="zh-CN" altLang="en-US" dirty="0"/>
          </a:p>
          <a:p>
            <a:endParaRPr kumimoji="1" lang="en-US" altLang="zh-CN" dirty="0"/>
          </a:p>
          <a:p>
            <a:endParaRPr kumimoji="1" lang="en-US" altLang="zh-CN" dirty="0"/>
          </a:p>
          <a:p>
            <a:r>
              <a:rPr kumimoji="1" lang="en-US" altLang="zh-CN" dirty="0"/>
              <a:t>Unexplored: fine-tuning is often few-shot. While training samples on clients can be abundant, the labeled ones are often scarce. To exacerbate the problem, the numbers of labels could vary drastically across clients. Such skewed label distribution, combined with the non-IID data distribution nature in FL (e.g., skewed class distribution [43, 86]), could further degrade the fine-tuning accuracy. The causes for label scarcity are fundamental. • Users lack willingness. Each sample is accessible to only one client user who can label it. Reports show that most users are reluctant to label their data [21, 82]. This is fundamentally different from traditional centralized or crowd-sourced data labeling services that can recruit highly specialized data labelers [42]. • Users lack expertise. Data labeling for certain NLP tasks require </a:t>
            </a:r>
            <a:r>
              <a:rPr kumimoji="1" lang="en-US" altLang="zh-CN" dirty="0" err="1"/>
              <a:t>domian</a:t>
            </a:r>
            <a:r>
              <a:rPr kumimoji="1" lang="en-US" altLang="zh-CN" dirty="0"/>
              <a:t>-specific knowledge, which most users do not possess, e.g., cross-lingual transfer [54], Q&amp;A [84], or biomedical text corpora understanding [94]. • Diverse NLP tasks. Downstream tasks are emerging over time, e.g., new domains, topics, or data distributions. Asking users to label a large amount of data for each task is tedious, inefficient, and impractical. • Mislabels are not uncommon. Mislabels are common in real world, e.g., 6% in the well-established ImageNet or even more than 10% in other crowd-sourced datasets [51]. In </a:t>
            </a:r>
            <a:r>
              <a:rPr kumimoji="1" lang="en-US" altLang="zh-CN" dirty="0" err="1"/>
              <a:t>FedFSL</a:t>
            </a:r>
            <a:r>
              <a:rPr kumimoji="1" lang="en-US" altLang="zh-CN" dirty="0"/>
              <a:t>, since the labels from end users are merely impossible to be verified, we expect an even higher ratio of mislabels, which can significantly harm the model quality. Instead, trainers might only use the labels from very few, highly trustworthy people. In essence, we argue that few-shot is a more realistic way to depict NLP training, a scenario we call as </a:t>
            </a:r>
            <a:r>
              <a:rPr kumimoji="1" lang="en-US" altLang="zh-CN" dirty="0" err="1"/>
              <a:t>FedFSL</a:t>
            </a:r>
            <a:r>
              <a:rPr kumimoji="1" lang="en-US" altLang="zh-CN" dirty="0"/>
              <a:t>. Unfortunately, </a:t>
            </a:r>
            <a:r>
              <a:rPr kumimoji="1" lang="en-US" altLang="zh-CN" dirty="0" err="1"/>
              <a:t>FedFSL</a:t>
            </a:r>
            <a:r>
              <a:rPr kumimoji="1" lang="en-US" altLang="zh-CN" dirty="0"/>
              <a:t>, in particular its system implications, are rarely investigated – in comparison, prior FL literature assume abundant data labels (at least hundreds of thousands) uniformly distributed across clients.</a:t>
            </a:r>
            <a:endParaRPr kumimoji="1" lang="zh-CN" altLang="en-US" dirty="0"/>
          </a:p>
        </p:txBody>
      </p:sp>
      <p:sp>
        <p:nvSpPr>
          <p:cNvPr id="4" name="灯片编号占位符 3"/>
          <p:cNvSpPr>
            <a:spLocks noGrp="1"/>
          </p:cNvSpPr>
          <p:nvPr>
            <p:ph type="sldNum" sz="quarter" idx="5"/>
          </p:nvPr>
        </p:nvSpPr>
        <p:spPr/>
        <p:txBody>
          <a:bodyPr/>
          <a:lstStyle/>
          <a:p>
            <a:fld id="{23584CFD-28DD-4F42-A761-C1DD579F1685}" type="slidenum">
              <a:rPr kumimoji="1" lang="zh-CN" altLang="en-US" smtClean="0"/>
              <a:t>4</a:t>
            </a:fld>
            <a:endParaRPr kumimoji="1"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Now I am going to go deeper in our system. To begin with, I’ll present our data generator and some preliminary experiments.</a:t>
            </a:r>
            <a:endParaRPr kumimoji="1" lang="zh-CN" altLang="en-US" dirty="0"/>
          </a:p>
        </p:txBody>
      </p:sp>
      <p:sp>
        <p:nvSpPr>
          <p:cNvPr id="4" name="灯片编号占位符 3"/>
          <p:cNvSpPr>
            <a:spLocks noGrp="1"/>
          </p:cNvSpPr>
          <p:nvPr>
            <p:ph type="sldNum" sz="quarter" idx="5"/>
          </p:nvPr>
        </p:nvSpPr>
        <p:spPr/>
        <p:txBody>
          <a:bodyPr/>
          <a:lstStyle/>
          <a:p>
            <a:fld id="{23584CFD-28DD-4F42-A761-C1DD579F1685}" type="slidenum">
              <a:rPr kumimoji="1" lang="zh-CN" altLang="en-US" smtClean="0"/>
              <a:t>5</a:t>
            </a:fld>
            <a:endParaRPr kumimoji="1"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b="0" i="0" dirty="0">
                <a:solidFill>
                  <a:srgbClr val="374151"/>
                </a:solidFill>
                <a:effectLst/>
                <a:latin typeface="Söhne"/>
              </a:rPr>
              <a:t>To tackle the issue of insufficient and skewed labeled data, we designed a comprehensive data generator containing three meta-parameters: label quantity "n" and its sparsity "gamma", and client number with those labels as ”</a:t>
            </a:r>
            <a:r>
              <a:rPr lang="en-US" altLang="zh-CN" b="0" i="0" dirty="0" err="1">
                <a:solidFill>
                  <a:srgbClr val="374151"/>
                </a:solidFill>
                <a:effectLst/>
                <a:latin typeface="Söhne"/>
              </a:rPr>
              <a:t>ksi</a:t>
            </a:r>
            <a:r>
              <a:rPr lang="en-US" altLang="zh-CN" b="0" i="0" dirty="0">
                <a:solidFill>
                  <a:srgbClr val="374151"/>
                </a:solidFill>
                <a:effectLst/>
                <a:latin typeface="Söhne"/>
              </a:rPr>
              <a:t>". It covers most, if not all, potential scenarios for practical few-shot </a:t>
            </a:r>
            <a:r>
              <a:rPr lang="en-US" altLang="zh-CN" b="0" i="0" dirty="0" err="1">
                <a:solidFill>
                  <a:srgbClr val="374151"/>
                </a:solidFill>
                <a:effectLst/>
                <a:latin typeface="Söhne"/>
              </a:rPr>
              <a:t>FedNLP</a:t>
            </a:r>
            <a:r>
              <a:rPr lang="en-US" altLang="zh-CN" b="0" i="0" dirty="0">
                <a:solidFill>
                  <a:srgbClr val="374151"/>
                </a:solidFill>
                <a:effectLst/>
                <a:latin typeface="Söhne"/>
              </a:rPr>
              <a:t>.</a:t>
            </a:r>
          </a:p>
          <a:p>
            <a:pPr algn="l"/>
            <a:endParaRPr lang="en-US" altLang="zh-CN" b="0" i="0" dirty="0">
              <a:solidFill>
                <a:srgbClr val="374151"/>
              </a:solidFill>
              <a:effectLst/>
              <a:latin typeface="Söhne"/>
            </a:endParaRPr>
          </a:p>
          <a:p>
            <a:pPr algn="l"/>
            <a:r>
              <a:rPr lang="en-US" altLang="zh-CN" b="0" i="0" dirty="0">
                <a:solidFill>
                  <a:srgbClr val="374151"/>
                </a:solidFill>
                <a:effectLst/>
                <a:latin typeface="Söhne"/>
              </a:rPr>
              <a:t>For example, we visualize the labeled data skewness on Yahoo. When "gamma" is small, the labeled data will be skewed distributed, i.e., only a few clients own labeled data; when "gamma" is large, labeled data is nearly uniformly distributed on all clients.</a:t>
            </a:r>
          </a:p>
          <a:p>
            <a:endParaRPr lang="en-US" altLang="zh-CN" b="0" i="0" dirty="0">
              <a:solidFill>
                <a:srgbClr val="374151"/>
              </a:solidFill>
              <a:effectLst/>
              <a:latin typeface="Söhne"/>
            </a:endParaRPr>
          </a:p>
          <a:p>
            <a:endParaRPr lang="en-US" altLang="zh-CN" b="0" i="0" dirty="0">
              <a:solidFill>
                <a:srgbClr val="374151"/>
              </a:solidFill>
              <a:effectLst/>
              <a:latin typeface="Söhne"/>
            </a:endParaRPr>
          </a:p>
          <a:p>
            <a:r>
              <a:rPr lang="en-US" altLang="zh-CN" b="0" i="0" dirty="0">
                <a:solidFill>
                  <a:srgbClr val="374151"/>
                </a:solidFill>
                <a:effectLst/>
                <a:latin typeface="Söhne"/>
              </a:rPr>
              <a:t>---</a:t>
            </a:r>
          </a:p>
          <a:p>
            <a:br>
              <a:rPr lang="en-US" altLang="zh-CN" b="0" i="0" dirty="0">
                <a:solidFill>
                  <a:srgbClr val="374151"/>
                </a:solidFill>
                <a:effectLst/>
                <a:latin typeface="Söhne"/>
              </a:rPr>
            </a:br>
            <a:endParaRPr lang="en-US" altLang="zh-CN" b="0" i="0" dirty="0">
              <a:solidFill>
                <a:srgbClr val="374151"/>
              </a:solidFill>
              <a:effectLst/>
              <a:latin typeface="Söhne"/>
            </a:endParaRPr>
          </a:p>
          <a:p>
            <a:r>
              <a:rPr lang="en-US" altLang="zh-CN" b="0" i="0" dirty="0">
                <a:solidFill>
                  <a:srgbClr val="374151"/>
                </a:solidFill>
                <a:effectLst/>
                <a:latin typeface="Söhne"/>
              </a:rPr>
              <a:t>To address the issue of insufficient and skewed labeled data</a:t>
            </a:r>
            <a:r>
              <a:rPr kumimoji="1" lang="en-US" altLang="zh-CN" dirty="0"/>
              <a:t>, we design a comprehensive data generator as the first step towards simulating the distribution of labeled data for few-shot </a:t>
            </a:r>
            <a:r>
              <a:rPr kumimoji="1" lang="en-US" altLang="zh-CN" dirty="0" err="1"/>
              <a:t>FedNLP</a:t>
            </a:r>
            <a:r>
              <a:rPr kumimoji="1" lang="en-US" altLang="zh-CN" dirty="0"/>
              <a:t> tasks. The generator has three </a:t>
            </a:r>
            <a:r>
              <a:rPr kumimoji="1" lang="en-US" altLang="zh-CN" dirty="0" err="1"/>
              <a:t>metaparameters</a:t>
            </a:r>
            <a:r>
              <a:rPr kumimoji="1" lang="en-US" altLang="zh-CN" dirty="0"/>
              <a:t>: label quantity n and its sparsity gamma, and client number with those labels as \xi(</a:t>
            </a:r>
            <a:r>
              <a:rPr kumimoji="1" lang="en-US" altLang="zh-CN" dirty="0" err="1"/>
              <a:t>ksi</a:t>
            </a:r>
            <a:r>
              <a:rPr kumimoji="1" lang="en-US" altLang="zh-CN" dirty="0"/>
              <a:t>). </a:t>
            </a:r>
            <a:r>
              <a:rPr lang="en-US" altLang="zh-CN" b="0" i="0" dirty="0">
                <a:solidFill>
                  <a:srgbClr val="374151"/>
                </a:solidFill>
                <a:effectLst/>
                <a:latin typeface="Söhne"/>
              </a:rPr>
              <a:t>It covers most, if not all, potential scenarios for practical few-shot </a:t>
            </a:r>
            <a:r>
              <a:rPr lang="en-US" altLang="zh-CN" b="0" i="0" dirty="0" err="1">
                <a:solidFill>
                  <a:srgbClr val="374151"/>
                </a:solidFill>
                <a:effectLst/>
                <a:latin typeface="Söhne"/>
              </a:rPr>
              <a:t>FedNLP</a:t>
            </a:r>
            <a:r>
              <a:rPr lang="en-US" altLang="zh-CN" b="0" i="0" dirty="0">
                <a:solidFill>
                  <a:srgbClr val="374151"/>
                </a:solidFill>
                <a:effectLst/>
                <a:latin typeface="Söhne"/>
              </a:rPr>
              <a:t>.</a:t>
            </a:r>
          </a:p>
          <a:p>
            <a:endParaRPr kumimoji="1" lang="en-US" altLang="zh-CN" dirty="0"/>
          </a:p>
          <a:p>
            <a:r>
              <a:rPr kumimoji="1" lang="en-US" altLang="zh-CN" dirty="0"/>
              <a:t>For example, we visualize the labeled data skewness on Yahoo with a label quantity  as one thousand twenty four and a client number as thirty two.</a:t>
            </a:r>
          </a:p>
          <a:p>
            <a:endParaRPr kumimoji="1" lang="en-US" altLang="zh-CN" dirty="0"/>
          </a:p>
          <a:p>
            <a:r>
              <a:rPr kumimoji="1" lang="en-US" altLang="zh-CN" dirty="0"/>
              <a:t>Each sub-figure </a:t>
            </a:r>
            <a:r>
              <a:rPr lang="en-US" altLang="zh-CN" b="0" i="0" dirty="0">
                <a:solidFill>
                  <a:srgbClr val="374151"/>
                </a:solidFill>
                <a:effectLst/>
                <a:latin typeface="Söhne"/>
              </a:rPr>
              <a:t>represents</a:t>
            </a:r>
            <a:r>
              <a:rPr kumimoji="1" lang="en-US" altLang="zh-CN" dirty="0"/>
              <a:t> a 32 by 10 matrix, the intensity of which represents the labeled samples of a particular label. When gamma is small, the labeled data will be skewed distributed, i.e., only few clients own labeled data; when gamma is large, for example gamma equals one hundred, labeled data is nearly uniformly distributed on all clients.</a:t>
            </a:r>
          </a:p>
          <a:p>
            <a:endParaRPr kumimoji="1" lang="en-US" altLang="zh-CN" dirty="0"/>
          </a:p>
          <a:p>
            <a:endParaRPr kumimoji="1" lang="en-US" altLang="zh-CN" dirty="0"/>
          </a:p>
          <a:p>
            <a:r>
              <a:rPr kumimoji="1" lang="zh-CN" altLang="en-US" dirty="0"/>
              <a:t>首先建模问题</a:t>
            </a:r>
          </a:p>
        </p:txBody>
      </p:sp>
      <p:sp>
        <p:nvSpPr>
          <p:cNvPr id="4" name="灯片编号占位符 3"/>
          <p:cNvSpPr>
            <a:spLocks noGrp="1"/>
          </p:cNvSpPr>
          <p:nvPr>
            <p:ph type="sldNum" sz="quarter" idx="5"/>
          </p:nvPr>
        </p:nvSpPr>
        <p:spPr/>
        <p:txBody>
          <a:bodyPr/>
          <a:lstStyle/>
          <a:p>
            <a:fld id="{23584CFD-28DD-4F42-A761-C1DD579F1685}" type="slidenum">
              <a:rPr kumimoji="1" lang="zh-CN" altLang="en-US" smtClean="0"/>
              <a:t>6</a:t>
            </a:fld>
            <a:endParaRPr kumimoji="1"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b="0" i="0" dirty="0">
                <a:solidFill>
                  <a:srgbClr val="374151"/>
                </a:solidFill>
                <a:effectLst/>
                <a:latin typeface="Söhne"/>
              </a:rPr>
              <a:t>Based on our data generator, we have analyzed the impact of insufficient labels and label skewness on federated few-shot learning.</a:t>
            </a:r>
          </a:p>
          <a:p>
            <a:pPr algn="l"/>
            <a:endParaRPr lang="en-US" altLang="zh-CN" b="0" i="0" dirty="0">
              <a:solidFill>
                <a:srgbClr val="374151"/>
              </a:solidFill>
              <a:effectLst/>
              <a:latin typeface="Söhne"/>
            </a:endParaRPr>
          </a:p>
          <a:p>
            <a:pPr algn="l"/>
            <a:r>
              <a:rPr lang="en-US" altLang="zh-CN" b="0" i="0" dirty="0">
                <a:solidFill>
                  <a:srgbClr val="374151"/>
                </a:solidFill>
                <a:effectLst/>
                <a:latin typeface="Söhne"/>
              </a:rPr>
              <a:t>Intuitively, we can see that having more labeled data greatly improves the performance of federated NLP. </a:t>
            </a:r>
          </a:p>
          <a:p>
            <a:pPr algn="l"/>
            <a:endParaRPr lang="en-US" altLang="zh-CN" b="0" i="0" dirty="0">
              <a:solidFill>
                <a:srgbClr val="374151"/>
              </a:solidFill>
              <a:effectLst/>
              <a:latin typeface="Söhne"/>
            </a:endParaRPr>
          </a:p>
          <a:p>
            <a:pPr algn="l"/>
            <a:r>
              <a:rPr lang="en-US" altLang="zh-CN" b="0" i="0" dirty="0">
                <a:solidFill>
                  <a:srgbClr val="374151"/>
                </a:solidFill>
                <a:effectLst/>
                <a:latin typeface="Söhne"/>
              </a:rPr>
              <a:t>Furthermore, we have observed that as the labeled data becomes more skewed, the convergence performance of the model degrades.</a:t>
            </a:r>
          </a:p>
          <a:p>
            <a:pPr algn="l"/>
            <a:endParaRPr lang="en-US" altLang="zh-CN" b="0" i="0" dirty="0">
              <a:solidFill>
                <a:srgbClr val="374151"/>
              </a:solidFill>
              <a:effectLst/>
              <a:latin typeface="Söhne"/>
            </a:endParaRPr>
          </a:p>
          <a:p>
            <a:pPr algn="l"/>
            <a:r>
              <a:rPr lang="en-US" altLang="zh-CN" b="0" i="0" dirty="0">
                <a:solidFill>
                  <a:srgbClr val="374151"/>
                </a:solidFill>
                <a:effectLst/>
                <a:latin typeface="Söhne"/>
              </a:rPr>
              <a:t>In conclusion, </a:t>
            </a:r>
            <a:r>
              <a:rPr lang="en-US" altLang="zh-CN" sz="1200" b="0" i="0" dirty="0">
                <a:solidFill>
                  <a:srgbClr val="374151"/>
                </a:solidFill>
                <a:effectLst/>
                <a:latin typeface="Söhne"/>
              </a:rPr>
              <a:t>l</a:t>
            </a:r>
            <a:r>
              <a:rPr lang="en-US" altLang="zh-CN" sz="1200" dirty="0"/>
              <a:t>ack and skewness of labels </a:t>
            </a:r>
            <a:r>
              <a:rPr lang="en-US" altLang="zh-CN" b="0" i="0" dirty="0">
                <a:solidFill>
                  <a:srgbClr val="374151"/>
                </a:solidFill>
                <a:effectLst/>
                <a:latin typeface="Söhne"/>
              </a:rPr>
              <a:t> have a negative impact on performance in federated few-shot learning, which validate our practical assumption.</a:t>
            </a:r>
          </a:p>
          <a:p>
            <a:endParaRPr kumimoji="1" lang="en-US" altLang="zh-CN" dirty="0"/>
          </a:p>
          <a:p>
            <a:endParaRPr kumimoji="1" lang="en-US" altLang="zh-CN" dirty="0"/>
          </a:p>
          <a:p>
            <a:endParaRPr kumimoji="1" lang="en-US" altLang="zh-CN" dirty="0"/>
          </a:p>
          <a:p>
            <a:r>
              <a:rPr kumimoji="1" lang="en-US" altLang="zh-CN" dirty="0"/>
              <a:t>---</a:t>
            </a:r>
          </a:p>
          <a:p>
            <a:endParaRPr kumimoji="1" lang="en-US" altLang="zh-CN" dirty="0"/>
          </a:p>
          <a:p>
            <a:r>
              <a:rPr kumimoji="1" lang="en-US" altLang="zh-CN" dirty="0"/>
              <a:t>Based on the data generator , we present the impact of lack of label and label skewness on federated few-shot learning. </a:t>
            </a:r>
          </a:p>
          <a:p>
            <a:endParaRPr kumimoji="1" lang="en-US" altLang="zh-CN" dirty="0"/>
          </a:p>
          <a:p>
            <a:r>
              <a:rPr kumimoji="1" lang="en-US" altLang="zh-CN" dirty="0"/>
              <a:t>Intuitively</a:t>
            </a:r>
            <a:r>
              <a:rPr kumimoji="1" lang="zh-CN" altLang="en-US" dirty="0"/>
              <a:t>， </a:t>
            </a:r>
            <a:r>
              <a:rPr kumimoji="1" lang="en-US" altLang="zh-CN" dirty="0"/>
              <a:t>more labeled data would do a great help for federated </a:t>
            </a:r>
            <a:r>
              <a:rPr kumimoji="1" lang="en-US" altLang="zh-CN" dirty="0" err="1"/>
              <a:t>nlp</a:t>
            </a:r>
            <a:r>
              <a:rPr kumimoji="1" lang="en-US" altLang="zh-CN" dirty="0"/>
              <a:t> performance, n = 1024 will be 19% better than n = 32.</a:t>
            </a:r>
          </a:p>
          <a:p>
            <a:endParaRPr kumimoji="1" lang="en-US" altLang="zh-CN" dirty="0"/>
          </a:p>
          <a:p>
            <a:r>
              <a:rPr kumimoji="1" lang="en-US" altLang="zh-CN" dirty="0"/>
              <a:t>Besides, we observe that as gamma </a:t>
            </a:r>
            <a:r>
              <a:rPr kumimoji="1" lang="en-US" altLang="zh-CN" dirty="0" err="1"/>
              <a:t>decreases,that</a:t>
            </a:r>
            <a:r>
              <a:rPr kumimoji="1" lang="en-US" altLang="zh-CN" dirty="0"/>
              <a:t> is, the labeled data becomes more skewed, the convergence performance of the model degrades</a:t>
            </a:r>
          </a:p>
          <a:p>
            <a:endParaRPr kumimoji="1" lang="en-US" altLang="zh-CN" dirty="0"/>
          </a:p>
          <a:p>
            <a:r>
              <a:rPr kumimoji="1" lang="en-US" altLang="zh-CN" dirty="0"/>
              <a:t>For example, when labeled data points are one thousand twenty four, uniform distribution will be 26% better than skewed distribution. The rationale behind this phenomenon is that  the aggregated model may favor certain labels possessed by clients with training data.</a:t>
            </a:r>
          </a:p>
          <a:p>
            <a:endParaRPr kumimoji="1" lang="en-US" altLang="zh-CN" dirty="0"/>
          </a:p>
          <a:p>
            <a:r>
              <a:rPr kumimoji="1" lang="en-US" altLang="zh-CN" dirty="0"/>
              <a:t>In a word, Lack and skewness of labels will degrade performance.</a:t>
            </a:r>
          </a:p>
        </p:txBody>
      </p:sp>
      <p:sp>
        <p:nvSpPr>
          <p:cNvPr id="4" name="灯片编号占位符 3"/>
          <p:cNvSpPr>
            <a:spLocks noGrp="1"/>
          </p:cNvSpPr>
          <p:nvPr>
            <p:ph type="sldNum" sz="quarter" idx="5"/>
          </p:nvPr>
        </p:nvSpPr>
        <p:spPr/>
        <p:txBody>
          <a:bodyPr/>
          <a:lstStyle/>
          <a:p>
            <a:fld id="{23584CFD-28DD-4F42-A761-C1DD579F1685}" type="slidenum">
              <a:rPr kumimoji="1" lang="zh-CN" altLang="en-US" smtClean="0"/>
              <a:t>7</a:t>
            </a:fld>
            <a:endParaRPr kumimoji="1"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2800" b="0" i="0" dirty="0">
                <a:solidFill>
                  <a:srgbClr val="374151"/>
                </a:solidFill>
                <a:effectLst/>
                <a:latin typeface="Söhne"/>
              </a:rPr>
              <a:t>We propose the "augmented </a:t>
            </a:r>
            <a:r>
              <a:rPr lang="en-US" altLang="zh-CN" sz="2800" b="0" i="0" dirty="0" err="1">
                <a:solidFill>
                  <a:srgbClr val="374151"/>
                </a:solidFill>
                <a:effectLst/>
                <a:latin typeface="Söhne"/>
              </a:rPr>
              <a:t>FedPrompt</a:t>
            </a:r>
            <a:r>
              <a:rPr lang="en-US" altLang="zh-CN" sz="2800" b="0" i="0" dirty="0">
                <a:solidFill>
                  <a:srgbClr val="374151"/>
                </a:solidFill>
                <a:effectLst/>
                <a:latin typeface="Söhne"/>
              </a:rPr>
              <a:t>" as a solution to address the challenges.</a:t>
            </a:r>
            <a:endParaRPr lang="en-US" altLang="zh-CN" sz="1800" dirty="0">
              <a:solidFill>
                <a:srgbClr val="000000"/>
              </a:solidFill>
              <a:effectLst/>
              <a:latin typeface="LinLibertineT"/>
            </a:endParaRPr>
          </a:p>
          <a:p>
            <a:r>
              <a:rPr lang="en-US" altLang="zh-CN" sz="1800" dirty="0">
                <a:solidFill>
                  <a:srgbClr val="000000"/>
                </a:solidFill>
                <a:effectLst/>
                <a:latin typeface="LinLibertineT"/>
              </a:rPr>
              <a:t>---</a:t>
            </a:r>
          </a:p>
          <a:p>
            <a:endParaRPr lang="en-US" altLang="zh-CN" sz="1800" dirty="0">
              <a:solidFill>
                <a:srgbClr val="000000"/>
              </a:solidFill>
              <a:effectLst/>
              <a:latin typeface="LinLibertineT"/>
            </a:endParaRPr>
          </a:p>
          <a:p>
            <a:r>
              <a:rPr lang="en-US" altLang="zh-CN" sz="1800" dirty="0">
                <a:solidFill>
                  <a:srgbClr val="000000"/>
                </a:solidFill>
                <a:effectLst/>
                <a:latin typeface="LinLibertineT"/>
              </a:rPr>
              <a:t>We propose </a:t>
            </a:r>
            <a:r>
              <a:rPr lang="en-US" altLang="zh-CN" sz="1800" dirty="0">
                <a:solidFill>
                  <a:srgbClr val="000000"/>
                </a:solidFill>
                <a:effectLst/>
                <a:latin typeface="Inconsolatazi4-Regular"/>
              </a:rPr>
              <a:t>augmented </a:t>
            </a:r>
            <a:r>
              <a:rPr lang="en-US" altLang="zh-CN" sz="1800" dirty="0" err="1">
                <a:solidFill>
                  <a:srgbClr val="000000"/>
                </a:solidFill>
                <a:effectLst/>
                <a:latin typeface="Inconsolatazi4-Regular"/>
              </a:rPr>
              <a:t>fedprompt</a:t>
            </a:r>
            <a:r>
              <a:rPr lang="en-US" altLang="zh-CN" sz="1800" dirty="0">
                <a:solidFill>
                  <a:srgbClr val="000000"/>
                </a:solidFill>
                <a:effectLst/>
                <a:latin typeface="Inconsolatazi4-Regular"/>
              </a:rPr>
              <a:t> </a:t>
            </a:r>
            <a:r>
              <a:rPr lang="en-US" altLang="zh-CN" sz="1800" dirty="0">
                <a:solidFill>
                  <a:srgbClr val="000000"/>
                </a:solidFill>
                <a:effectLst/>
                <a:latin typeface="LinLibertineT"/>
              </a:rPr>
              <a:t>as a solution to address the challenges posed by lack and skewness of labels without sharing data.</a:t>
            </a:r>
            <a:endParaRPr lang="en-US" altLang="zh-CN" dirty="0"/>
          </a:p>
          <a:p>
            <a:endParaRPr kumimoji="1" lang="zh-CN" altLang="en-US" dirty="0"/>
          </a:p>
        </p:txBody>
      </p:sp>
      <p:sp>
        <p:nvSpPr>
          <p:cNvPr id="4" name="灯片编号占位符 3"/>
          <p:cNvSpPr>
            <a:spLocks noGrp="1"/>
          </p:cNvSpPr>
          <p:nvPr>
            <p:ph type="sldNum" sz="quarter" idx="5"/>
          </p:nvPr>
        </p:nvSpPr>
        <p:spPr/>
        <p:txBody>
          <a:bodyPr/>
          <a:lstStyle/>
          <a:p>
            <a:fld id="{23584CFD-28DD-4F42-A761-C1DD579F1685}" type="slidenum">
              <a:rPr kumimoji="1" lang="zh-CN" altLang="en-US" smtClean="0"/>
              <a:t>8</a:t>
            </a:fld>
            <a:endParaRPr kumimoji="1"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2800" b="0" i="0" dirty="0">
                <a:solidFill>
                  <a:srgbClr val="374151"/>
                </a:solidFill>
                <a:effectLst/>
                <a:latin typeface="Söhne"/>
              </a:rPr>
              <a:t>Our system AUG-</a:t>
            </a:r>
            <a:r>
              <a:rPr lang="en-US" altLang="zh-CN" sz="2800" b="0" i="0" dirty="0" err="1">
                <a:solidFill>
                  <a:srgbClr val="374151"/>
                </a:solidFill>
                <a:effectLst/>
                <a:latin typeface="Söhne"/>
              </a:rPr>
              <a:t>FedPrompt</a:t>
            </a:r>
            <a:r>
              <a:rPr lang="en-US" altLang="zh-CN" sz="2800" b="0" i="0" dirty="0">
                <a:solidFill>
                  <a:srgbClr val="374151"/>
                </a:solidFill>
                <a:effectLst/>
                <a:latin typeface="Söhne"/>
              </a:rPr>
              <a:t>, which stands for augmented </a:t>
            </a:r>
            <a:r>
              <a:rPr lang="en-US" altLang="zh-CN" sz="2800" b="0" i="0" dirty="0" err="1">
                <a:solidFill>
                  <a:srgbClr val="374151"/>
                </a:solidFill>
                <a:effectLst/>
                <a:latin typeface="Söhne"/>
              </a:rPr>
              <a:t>FedPrompt</a:t>
            </a:r>
            <a:r>
              <a:rPr lang="en-US" altLang="zh-CN" sz="2800" b="0" i="0" dirty="0">
                <a:solidFill>
                  <a:srgbClr val="374151"/>
                </a:solidFill>
                <a:effectLst/>
                <a:latin typeface="Söhne"/>
              </a:rPr>
              <a:t>, </a:t>
            </a:r>
            <a:r>
              <a:rPr lang="en-US" altLang="zh-CN" sz="1800" dirty="0">
                <a:solidFill>
                  <a:srgbClr val="000000"/>
                </a:solidFill>
                <a:effectLst/>
                <a:latin typeface="LinLibertineT"/>
              </a:rPr>
              <a:t>is</a:t>
            </a:r>
            <a:r>
              <a:rPr lang="zh-CN" altLang="en-US" sz="1800" dirty="0">
                <a:solidFill>
                  <a:srgbClr val="000000"/>
                </a:solidFill>
                <a:effectLst/>
                <a:latin typeface="LinLibertineT"/>
              </a:rPr>
              <a:t> </a:t>
            </a:r>
            <a:r>
              <a:rPr lang="en-US" altLang="zh-CN" sz="1800" dirty="0">
                <a:solidFill>
                  <a:srgbClr val="000000"/>
                </a:solidFill>
                <a:effectLst/>
                <a:latin typeface="LinLibertineT"/>
              </a:rPr>
              <a:t>a prompt-based federated learning system.</a:t>
            </a:r>
          </a:p>
          <a:p>
            <a:endParaRPr lang="en-US" altLang="zh-CN" sz="1800" dirty="0">
              <a:solidFill>
                <a:srgbClr val="000000"/>
              </a:solidFill>
              <a:effectLst/>
              <a:latin typeface="LinLibertineT"/>
            </a:endParaRPr>
          </a:p>
          <a:p>
            <a:r>
              <a:rPr lang="en-US" altLang="zh-CN" sz="1800" dirty="0">
                <a:solidFill>
                  <a:srgbClr val="000000"/>
                </a:solidFill>
                <a:effectLst/>
                <a:latin typeface="LinLibertineT"/>
              </a:rPr>
              <a:t>It leverages large amounts of unlabeled data via the federated orchestration (</a:t>
            </a:r>
            <a:r>
              <a:rPr lang="en-US" altLang="zh-CN" sz="1800" dirty="0" err="1">
                <a:solidFill>
                  <a:srgbClr val="000000"/>
                </a:solidFill>
                <a:effectLst/>
                <a:latin typeface="LinLibertineT"/>
              </a:rPr>
              <a:t>okistrating</a:t>
            </a:r>
            <a:r>
              <a:rPr lang="en-US" altLang="zh-CN" sz="1800" dirty="0">
                <a:solidFill>
                  <a:srgbClr val="000000"/>
                </a:solidFill>
                <a:effectLst/>
                <a:latin typeface="LinLibertineT"/>
              </a:rPr>
              <a:t>) of pseudo labeling and prompt learning.</a:t>
            </a:r>
          </a:p>
          <a:p>
            <a:endParaRPr kumimoji="1" lang="en-US" altLang="zh-CN" sz="1800" dirty="0">
              <a:solidFill>
                <a:srgbClr val="000000"/>
              </a:solidFill>
              <a:effectLst/>
              <a:latin typeface="LinLibertineT"/>
            </a:endParaRPr>
          </a:p>
          <a:p>
            <a:r>
              <a:rPr lang="en-US" altLang="zh-CN" b="0" i="0" dirty="0">
                <a:solidFill>
                  <a:srgbClr val="374151"/>
                </a:solidFill>
                <a:effectLst/>
                <a:latin typeface="Söhne"/>
              </a:rPr>
              <a:t>Remarkably, under various federated few-shot learning settings, </a:t>
            </a:r>
            <a:r>
              <a:rPr lang="en-US" altLang="zh-CN" sz="1200" b="0" i="0" dirty="0">
                <a:solidFill>
                  <a:srgbClr val="374151"/>
                </a:solidFill>
                <a:effectLst/>
                <a:latin typeface="Söhne"/>
              </a:rPr>
              <a:t>augmented </a:t>
            </a:r>
            <a:r>
              <a:rPr lang="en-US" altLang="zh-CN" sz="1200" b="0" i="0" dirty="0" err="1">
                <a:solidFill>
                  <a:srgbClr val="374151"/>
                </a:solidFill>
                <a:effectLst/>
                <a:latin typeface="Söhne"/>
              </a:rPr>
              <a:t>FedPrompt</a:t>
            </a:r>
            <a:r>
              <a:rPr lang="en-US" altLang="zh-CN" b="0" i="0" dirty="0">
                <a:solidFill>
                  <a:srgbClr val="374151"/>
                </a:solidFill>
                <a:effectLst/>
                <a:latin typeface="Söhne"/>
              </a:rPr>
              <a:t> performs on par with the full-set method, while requiring less than zero point one percent of the data to be manually labeled.</a:t>
            </a:r>
            <a:endParaRPr kumimoji="1" lang="zh-CN" altLang="en-US" dirty="0"/>
          </a:p>
        </p:txBody>
      </p:sp>
      <p:sp>
        <p:nvSpPr>
          <p:cNvPr id="4" name="灯片编号占位符 3"/>
          <p:cNvSpPr>
            <a:spLocks noGrp="1"/>
          </p:cNvSpPr>
          <p:nvPr>
            <p:ph type="sldNum" sz="quarter" idx="5"/>
          </p:nvPr>
        </p:nvSpPr>
        <p:spPr/>
        <p:txBody>
          <a:bodyPr/>
          <a:lstStyle/>
          <a:p>
            <a:fld id="{23584CFD-28DD-4F42-A761-C1DD579F1685}" type="slidenum">
              <a:rPr kumimoji="1" lang="zh-CN" altLang="en-US" smtClean="0"/>
              <a:t>9</a:t>
            </a:fld>
            <a:endParaRPr kumimoji="1"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44ADF8A5-6474-9146-B181-16C0B27E2591}" type="datetime1">
              <a:rPr kumimoji="1" lang="zh-CN" altLang="en-US" smtClean="0"/>
              <a:t>2023/4/30</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2C3F5B8B-6C24-474E-BA34-4ED3FE5B13C0}" type="slidenum">
              <a:rPr kumimoji="1" lang="zh-CN" altLang="en-US" smtClean="0"/>
              <a:t>‹#›</a:t>
            </a:fld>
            <a:endParaRPr kumimoji="1"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72B57CEE-4878-4C4D-9AB6-1FC6366D92C7}" type="datetime1">
              <a:rPr kumimoji="1" lang="zh-CN" altLang="en-US" smtClean="0"/>
              <a:t>2023/4/30</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2C3F5B8B-6C24-474E-BA34-4ED3FE5B13C0}" type="slidenum">
              <a:rPr kumimoji="1" lang="zh-CN" altLang="en-US" smtClean="0"/>
              <a:t>‹#›</a:t>
            </a:fld>
            <a:endParaRPr kumimoji="1"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1EAC795C-923A-6F40-962F-A2E0EA863157}" type="datetime1">
              <a:rPr kumimoji="1" lang="zh-CN" altLang="en-US" smtClean="0"/>
              <a:t>2023/4/30</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2C3F5B8B-6C24-474E-BA34-4ED3FE5B13C0}" type="slidenum">
              <a:rPr kumimoji="1" lang="zh-CN" altLang="en-US" smtClean="0"/>
              <a:t>‹#›</a:t>
            </a:fld>
            <a:endParaRPr kumimoji="1"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42" name="幻灯片标题"/>
          <p:cNvSpPr txBox="1">
            <a:spLocks noGrp="1"/>
          </p:cNvSpPr>
          <p:nvPr>
            <p:ph type="title" hasCustomPrompt="1"/>
          </p:nvPr>
        </p:nvSpPr>
        <p:spPr>
          <a:prstGeom prst="rect">
            <a:avLst/>
          </a:prstGeom>
        </p:spPr>
        <p:txBody>
          <a:bodyPr/>
          <a:lstStyle/>
          <a:p>
            <a:r>
              <a:t>幻灯片标题</a:t>
            </a:r>
          </a:p>
        </p:txBody>
      </p:sp>
      <p:sp>
        <p:nvSpPr>
          <p:cNvPr id="43" name="幻灯片副标题"/>
          <p:cNvSpPr txBox="1">
            <a:spLocks noGrp="1"/>
          </p:cNvSpPr>
          <p:nvPr>
            <p:ph type="body" sz="quarter" idx="21" hasCustomPrompt="1"/>
          </p:nvPr>
        </p:nvSpPr>
        <p:spPr>
          <a:xfrm>
            <a:off x="603250" y="1186481"/>
            <a:ext cx="10985500" cy="467390"/>
          </a:xfrm>
          <a:prstGeom prst="rect">
            <a:avLst/>
          </a:prstGeom>
        </p:spPr>
        <p:txBody>
          <a:bodyPr lIns="45719" tIns="45719" rIns="45719" bIns="45719"/>
          <a:lstStyle>
            <a:lvl1pPr marL="0" indent="0" defTabSz="363220">
              <a:lnSpc>
                <a:spcPct val="100000"/>
              </a:lnSpc>
              <a:spcBef>
                <a:spcPts val="0"/>
              </a:spcBef>
              <a:buSzTx/>
              <a:buNone/>
              <a:defRPr sz="2420" b="1"/>
            </a:lvl1pPr>
          </a:lstStyle>
          <a:p>
            <a:r>
              <a:t>幻灯片副标题</a:t>
            </a:r>
          </a:p>
        </p:txBody>
      </p:sp>
      <p:sp>
        <p:nvSpPr>
          <p:cNvPr id="44" name="正文级别 1…"/>
          <p:cNvSpPr txBox="1">
            <a:spLocks noGrp="1"/>
          </p:cNvSpPr>
          <p:nvPr>
            <p:ph type="body" idx="1" hasCustomPrompt="1"/>
          </p:nvPr>
        </p:nvSpPr>
        <p:spPr>
          <a:prstGeom prst="rect">
            <a:avLst/>
          </a:prstGeom>
        </p:spPr>
        <p:txBody>
          <a:bodyPr/>
          <a:lstStyle/>
          <a:p>
            <a:r>
              <a:t>幻灯片项目符号文本</a:t>
            </a:r>
          </a:p>
          <a:p>
            <a:pPr lvl="1"/>
            <a:endParaRPr/>
          </a:p>
          <a:p>
            <a:pPr lvl="2"/>
            <a:endParaRPr/>
          </a:p>
          <a:p>
            <a:pPr lvl="3"/>
            <a:endParaRPr/>
          </a:p>
          <a:p>
            <a:pPr lvl="4"/>
            <a:endParaRPr/>
          </a:p>
        </p:txBody>
      </p:sp>
      <p:sp>
        <p:nvSpPr>
          <p:cNvPr id="45"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文本框 6"/>
          <p:cNvSpPr txBox="1"/>
          <p:nvPr userDrawn="1"/>
        </p:nvSpPr>
        <p:spPr>
          <a:xfrm>
            <a:off x="3705225" y="76200"/>
            <a:ext cx="184731" cy="369332"/>
          </a:xfrm>
          <a:prstGeom prst="rect">
            <a:avLst/>
          </a:prstGeom>
          <a:noFill/>
        </p:spPr>
        <p:txBody>
          <a:bodyPr wrap="none" rtlCol="0">
            <a:spAutoFit/>
          </a:bodyPr>
          <a:lstStyle/>
          <a:p>
            <a:endParaRPr kumimoji="1" lang="zh-CN" altLang="en-US" dirty="0"/>
          </a:p>
        </p:txBody>
      </p:sp>
      <p:sp>
        <p:nvSpPr>
          <p:cNvPr id="18" name="Slide Number Placeholder 5"/>
          <p:cNvSpPr>
            <a:spLocks noGrp="1"/>
          </p:cNvSpPr>
          <p:nvPr>
            <p:ph type="sldNum" sz="quarter" idx="12"/>
          </p:nvPr>
        </p:nvSpPr>
        <p:spPr>
          <a:xfrm>
            <a:off x="8610600" y="6356350"/>
            <a:ext cx="2743200" cy="365125"/>
          </a:xfrm>
        </p:spPr>
        <p:txBody>
          <a:bodyPr/>
          <a:lstStyle/>
          <a:p>
            <a:fld id="{2C3F5B8B-6C24-474E-BA34-4ED3FE5B13C0}" type="slidenum">
              <a:rPr kumimoji="1" lang="zh-CN" altLang="en-US" smtClean="0"/>
              <a:t>‹#›</a:t>
            </a:fld>
            <a:endParaRPr kumimoji="1" lang="zh-CN" altLang="en-US"/>
          </a:p>
        </p:txBody>
      </p:sp>
      <p:sp>
        <p:nvSpPr>
          <p:cNvPr id="19" name="Footer Placeholder 4"/>
          <p:cNvSpPr>
            <a:spLocks noGrp="1"/>
          </p:cNvSpPr>
          <p:nvPr>
            <p:ph type="ftr" sz="quarter" idx="11"/>
          </p:nvPr>
        </p:nvSpPr>
        <p:spPr>
          <a:xfrm>
            <a:off x="4038600" y="6356350"/>
            <a:ext cx="4114800" cy="365125"/>
          </a:xfrm>
        </p:spPr>
        <p:txBody>
          <a:bodyPr/>
          <a:lstStyle/>
          <a:p>
            <a:endParaRPr kumimoji="1" lang="zh-CN" altLang="en-US"/>
          </a:p>
        </p:txBody>
      </p:sp>
      <p:sp>
        <p:nvSpPr>
          <p:cNvPr id="20" name="Date Placeholder 3"/>
          <p:cNvSpPr>
            <a:spLocks noGrp="1"/>
          </p:cNvSpPr>
          <p:nvPr>
            <p:ph type="dt" sz="half" idx="10"/>
          </p:nvPr>
        </p:nvSpPr>
        <p:spPr>
          <a:xfrm>
            <a:off x="838200" y="6356350"/>
            <a:ext cx="2743200" cy="365125"/>
          </a:xfrm>
        </p:spPr>
        <p:txBody>
          <a:bodyPr/>
          <a:lstStyle/>
          <a:p>
            <a:fld id="{602EB1A8-225C-8C45-B5CA-AF37D56DD65E}" type="datetime1">
              <a:rPr kumimoji="1" lang="zh-CN" altLang="en-US" smtClean="0"/>
              <a:t>2023/4/30</a:t>
            </a:fld>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6B0178B4-3E49-1F40-9E37-5C7D46FB8404}" type="datetime1">
              <a:rPr kumimoji="1" lang="zh-CN" altLang="en-US" smtClean="0"/>
              <a:t>2023/4/30</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2C3F5B8B-6C24-474E-BA34-4ED3FE5B13C0}" type="slidenum">
              <a:rPr kumimoji="1" lang="zh-CN" altLang="en-US" smtClean="0"/>
              <a:t>‹#›</a:t>
            </a:fld>
            <a:endParaRPr kumimoji="1"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76D09ECB-C811-9349-AC43-2230326E9EB2}" type="datetime1">
              <a:rPr kumimoji="1" lang="zh-CN" altLang="en-US" smtClean="0"/>
              <a:t>2023/4/30</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2C3F5B8B-6C24-474E-BA34-4ED3FE5B13C0}" type="slidenum">
              <a:rPr kumimoji="1" lang="zh-CN" altLang="en-US" smtClean="0"/>
              <a:t>‹#›</a:t>
            </a:fld>
            <a:endParaRPr kumimoji="1"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91FFB26B-8879-D140-979E-FE51FD160ACC}" type="datetime1">
              <a:rPr kumimoji="1" lang="zh-CN" altLang="en-US" smtClean="0"/>
              <a:t>2023/4/30</a:t>
            </a:fld>
            <a:endParaRPr kumimoji="1" lang="zh-CN" altLang="en-US"/>
          </a:p>
        </p:txBody>
      </p:sp>
      <p:sp>
        <p:nvSpPr>
          <p:cNvPr id="8" name="Footer Placeholder 7"/>
          <p:cNvSpPr>
            <a:spLocks noGrp="1"/>
          </p:cNvSpPr>
          <p:nvPr>
            <p:ph type="ftr" sz="quarter" idx="11"/>
          </p:nvPr>
        </p:nvSpPr>
        <p:spPr/>
        <p:txBody>
          <a:bodyPr/>
          <a:lstStyle/>
          <a:p>
            <a:endParaRPr kumimoji="1" lang="zh-CN" altLang="en-US"/>
          </a:p>
        </p:txBody>
      </p:sp>
      <p:sp>
        <p:nvSpPr>
          <p:cNvPr id="9" name="Slide Number Placeholder 8"/>
          <p:cNvSpPr>
            <a:spLocks noGrp="1"/>
          </p:cNvSpPr>
          <p:nvPr>
            <p:ph type="sldNum" sz="quarter" idx="12"/>
          </p:nvPr>
        </p:nvSpPr>
        <p:spPr/>
        <p:txBody>
          <a:bodyPr/>
          <a:lstStyle/>
          <a:p>
            <a:fld id="{2C3F5B8B-6C24-474E-BA34-4ED3FE5B13C0}" type="slidenum">
              <a:rPr kumimoji="1" lang="zh-CN" altLang="en-US" smtClean="0"/>
              <a:t>‹#›</a:t>
            </a:fld>
            <a:endParaRPr kumimoji="1"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748F8370-840E-774C-ACAA-C5389B2B6741}" type="datetime1">
              <a:rPr kumimoji="1" lang="zh-CN" altLang="en-US" smtClean="0"/>
              <a:t>2023/4/30</a:t>
            </a:fld>
            <a:endParaRPr kumimoji="1" lang="zh-CN" altLang="en-US"/>
          </a:p>
        </p:txBody>
      </p:sp>
      <p:sp>
        <p:nvSpPr>
          <p:cNvPr id="4" name="Footer Placeholder 3"/>
          <p:cNvSpPr>
            <a:spLocks noGrp="1"/>
          </p:cNvSpPr>
          <p:nvPr>
            <p:ph type="ftr" sz="quarter" idx="11"/>
          </p:nvPr>
        </p:nvSpPr>
        <p:spPr/>
        <p:txBody>
          <a:bodyPr/>
          <a:lstStyle/>
          <a:p>
            <a:endParaRPr kumimoji="1" lang="zh-CN" altLang="en-US"/>
          </a:p>
        </p:txBody>
      </p:sp>
      <p:sp>
        <p:nvSpPr>
          <p:cNvPr id="5" name="Slide Number Placeholder 4"/>
          <p:cNvSpPr>
            <a:spLocks noGrp="1"/>
          </p:cNvSpPr>
          <p:nvPr>
            <p:ph type="sldNum" sz="quarter" idx="12"/>
          </p:nvPr>
        </p:nvSpPr>
        <p:spPr/>
        <p:txBody>
          <a:bodyPr/>
          <a:lstStyle/>
          <a:p>
            <a:fld id="{2C3F5B8B-6C24-474E-BA34-4ED3FE5B13C0}" type="slidenum">
              <a:rPr kumimoji="1" lang="zh-CN" altLang="en-US" smtClean="0"/>
              <a:t>‹#›</a:t>
            </a:fld>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1A367C9-B20B-024C-9E0B-90498157B23E}" type="datetime1">
              <a:rPr kumimoji="1" lang="zh-CN" altLang="en-US" smtClean="0"/>
              <a:t>2023/4/30</a:t>
            </a:fld>
            <a:endParaRPr kumimoji="1" lang="zh-CN" altLang="en-US"/>
          </a:p>
        </p:txBody>
      </p:sp>
      <p:sp>
        <p:nvSpPr>
          <p:cNvPr id="3" name="Footer Placeholder 2"/>
          <p:cNvSpPr>
            <a:spLocks noGrp="1"/>
          </p:cNvSpPr>
          <p:nvPr>
            <p:ph type="ftr" sz="quarter" idx="11"/>
          </p:nvPr>
        </p:nvSpPr>
        <p:spPr/>
        <p:txBody>
          <a:bodyPr/>
          <a:lstStyle/>
          <a:p>
            <a:endParaRPr kumimoji="1" lang="zh-CN" altLang="en-US"/>
          </a:p>
        </p:txBody>
      </p:sp>
      <p:sp>
        <p:nvSpPr>
          <p:cNvPr id="4" name="Slide Number Placeholder 3"/>
          <p:cNvSpPr>
            <a:spLocks noGrp="1"/>
          </p:cNvSpPr>
          <p:nvPr>
            <p:ph type="sldNum" sz="quarter" idx="12"/>
          </p:nvPr>
        </p:nvSpPr>
        <p:spPr/>
        <p:txBody>
          <a:bodyPr/>
          <a:lstStyle/>
          <a:p>
            <a:fld id="{2C3F5B8B-6C24-474E-BA34-4ED3FE5B13C0}" type="slidenum">
              <a:rPr kumimoji="1" lang="zh-CN" altLang="en-US" smtClean="0"/>
              <a:t>‹#›</a:t>
            </a:fld>
            <a:endParaRPr kumimoji="1"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FB05D88A-260C-7E47-9F35-B1866CE88D08}" type="datetime1">
              <a:rPr kumimoji="1" lang="zh-CN" altLang="en-US" smtClean="0"/>
              <a:t>2023/4/30</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2C3F5B8B-6C24-474E-BA34-4ED3FE5B13C0}" type="slidenum">
              <a:rPr kumimoji="1" lang="zh-CN" altLang="en-US" smtClean="0"/>
              <a:t>‹#›</a:t>
            </a:fld>
            <a:endParaRPr kumimoji="1"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D98F7EA3-E6A6-E146-A9DB-B5A0A753759E}" type="datetime1">
              <a:rPr kumimoji="1" lang="zh-CN" altLang="en-US" smtClean="0"/>
              <a:t>2023/4/30</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2C3F5B8B-6C24-474E-BA34-4ED3FE5B13C0}" type="slidenum">
              <a:rPr kumimoji="1" lang="zh-CN" altLang="en-US" smtClean="0"/>
              <a:t>‹#›</a:t>
            </a:fld>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7F56AA-9700-3B4C-A699-892ACA479758}" type="datetime1">
              <a:rPr kumimoji="1" lang="zh-CN" altLang="en-US" smtClean="0"/>
              <a:t>2023/4/30</a:t>
            </a:fld>
            <a:endParaRPr kumimoji="1"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3F5B8B-6C24-474E-BA34-4ED3FE5B13C0}"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28.emf"/><Relationship Id="rId4" Type="http://schemas.openxmlformats.org/officeDocument/2006/relationships/image" Target="../media/image27.em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9.emf"/><Relationship Id="rId1" Type="http://schemas.openxmlformats.org/officeDocument/2006/relationships/slideLayout" Target="../slideLayouts/slideLayout7.xml"/><Relationship Id="rId4" Type="http://schemas.openxmlformats.org/officeDocument/2006/relationships/image" Target="../media/image30.emf"/></Relationships>
</file>

<file path=ppt/slides/_rels/slide25.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1.emf"/><Relationship Id="rId1" Type="http://schemas.openxmlformats.org/officeDocument/2006/relationships/slideLayout" Target="../slideLayouts/slideLayout7.xml"/><Relationship Id="rId5" Type="http://schemas.openxmlformats.org/officeDocument/2006/relationships/image" Target="../media/image25.emf"/><Relationship Id="rId4" Type="http://schemas.openxmlformats.org/officeDocument/2006/relationships/image" Target="../media/image23.emf"/></Relationships>
</file>

<file path=ppt/slides/_rels/slide26.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jpeg"/><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9.emf"/><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kumimoji="1" lang="en-US" altLang="zh-CN" dirty="0"/>
              <a:t>Towards Practical Few-shot</a:t>
            </a:r>
            <a:br>
              <a:rPr kumimoji="1" lang="en-US" altLang="zh-CN" dirty="0"/>
            </a:br>
            <a:r>
              <a:rPr kumimoji="1" lang="en-US" altLang="zh-CN" dirty="0"/>
              <a:t>Federated NLP</a:t>
            </a:r>
            <a:endParaRPr kumimoji="1" lang="zh-CN" altLang="en-US" dirty="0"/>
          </a:p>
        </p:txBody>
      </p:sp>
      <p:sp>
        <p:nvSpPr>
          <p:cNvPr id="3" name="副标题 2"/>
          <p:cNvSpPr>
            <a:spLocks noGrp="1"/>
          </p:cNvSpPr>
          <p:nvPr>
            <p:ph type="subTitle" idx="1"/>
          </p:nvPr>
        </p:nvSpPr>
        <p:spPr/>
        <p:txBody>
          <a:bodyPr/>
          <a:lstStyle/>
          <a:p>
            <a:r>
              <a:rPr kumimoji="1" lang="en-US" altLang="zh-CN" b="1" u="sng" dirty="0" err="1"/>
              <a:t>Dongqi</a:t>
            </a:r>
            <a:r>
              <a:rPr kumimoji="1" lang="en-US" altLang="zh-CN" b="1" u="sng" dirty="0"/>
              <a:t> Cai</a:t>
            </a:r>
            <a:r>
              <a:rPr kumimoji="1" lang="en-US" altLang="zh-CN" b="1" u="sng" baseline="30000" dirty="0"/>
              <a:t>1</a:t>
            </a:r>
            <a:r>
              <a:rPr kumimoji="1" lang="en-US" altLang="zh-CN" dirty="0"/>
              <a:t>, </a:t>
            </a:r>
            <a:r>
              <a:rPr kumimoji="1" lang="en-US" altLang="zh-CN" dirty="0" err="1"/>
              <a:t>Yaozong</a:t>
            </a:r>
            <a:r>
              <a:rPr kumimoji="1" lang="en-US" altLang="zh-CN" dirty="0"/>
              <a:t> Wu</a:t>
            </a:r>
            <a:r>
              <a:rPr kumimoji="1" lang="en-US" altLang="zh-CN" b="1" baseline="30000" dirty="0"/>
              <a:t>1</a:t>
            </a:r>
            <a:r>
              <a:rPr kumimoji="1" lang="en-US" altLang="zh-CN" dirty="0"/>
              <a:t>, </a:t>
            </a:r>
            <a:r>
              <a:rPr kumimoji="1" lang="en-US" altLang="zh-CN" dirty="0" err="1"/>
              <a:t>Haitao</a:t>
            </a:r>
            <a:r>
              <a:rPr kumimoji="1" lang="en-US" altLang="zh-CN" dirty="0"/>
              <a:t> Yuan</a:t>
            </a:r>
            <a:r>
              <a:rPr kumimoji="1" lang="en-US" altLang="zh-CN" b="1" baseline="30000" dirty="0"/>
              <a:t>1</a:t>
            </a:r>
            <a:r>
              <a:rPr kumimoji="1" lang="en-US" altLang="zh-CN" dirty="0"/>
              <a:t>,</a:t>
            </a:r>
          </a:p>
          <a:p>
            <a:r>
              <a:rPr kumimoji="1" lang="en-US" altLang="zh-CN" dirty="0" err="1"/>
              <a:t>Shangguang</a:t>
            </a:r>
            <a:r>
              <a:rPr kumimoji="1" lang="en-US" altLang="zh-CN" dirty="0"/>
              <a:t> Wang</a:t>
            </a:r>
            <a:r>
              <a:rPr kumimoji="1" lang="en-US" altLang="zh-CN" b="1" baseline="30000" dirty="0"/>
              <a:t>1</a:t>
            </a:r>
            <a:r>
              <a:rPr kumimoji="1" lang="en-US" altLang="zh-CN" dirty="0"/>
              <a:t>, Felix </a:t>
            </a:r>
            <a:r>
              <a:rPr kumimoji="1" lang="en-US" altLang="zh-CN" dirty="0" err="1"/>
              <a:t>Xiaozhu</a:t>
            </a:r>
            <a:r>
              <a:rPr kumimoji="1" lang="en-US" altLang="zh-CN" dirty="0"/>
              <a:t> Lin</a:t>
            </a:r>
            <a:r>
              <a:rPr kumimoji="1" lang="en-US" altLang="zh-CN" b="1" baseline="30000" dirty="0"/>
              <a:t>2</a:t>
            </a:r>
            <a:r>
              <a:rPr kumimoji="1" lang="en-US" altLang="zh-CN" dirty="0"/>
              <a:t>, </a:t>
            </a:r>
            <a:r>
              <a:rPr kumimoji="1" lang="en-US" altLang="zh-CN" dirty="0" err="1"/>
              <a:t>Mengwei</a:t>
            </a:r>
            <a:r>
              <a:rPr kumimoji="1" lang="en-US" altLang="zh-CN" dirty="0"/>
              <a:t> Xu</a:t>
            </a:r>
            <a:r>
              <a:rPr kumimoji="1" lang="en-US" altLang="zh-CN" b="1" baseline="30000" dirty="0"/>
              <a:t>1</a:t>
            </a:r>
            <a:endParaRPr kumimoji="1" lang="zh-CN" altLang="en-US" dirty="0"/>
          </a:p>
        </p:txBody>
      </p:sp>
      <p:sp>
        <p:nvSpPr>
          <p:cNvPr id="5" name="文本框 4"/>
          <p:cNvSpPr txBox="1"/>
          <p:nvPr/>
        </p:nvSpPr>
        <p:spPr>
          <a:xfrm>
            <a:off x="3044042" y="4923051"/>
            <a:ext cx="6103916" cy="707886"/>
          </a:xfrm>
          <a:prstGeom prst="rect">
            <a:avLst/>
          </a:prstGeom>
          <a:noFill/>
        </p:spPr>
        <p:txBody>
          <a:bodyPr wrap="square">
            <a:spAutoFit/>
          </a:bodyPr>
          <a:lstStyle/>
          <a:p>
            <a:pPr algn="ctr"/>
            <a:r>
              <a:rPr kumimoji="1" lang="en-US" altLang="zh-CN" sz="2000" dirty="0" err="1"/>
              <a:t>Beiyou</a:t>
            </a:r>
            <a:r>
              <a:rPr kumimoji="1" lang="en-US" altLang="zh-CN" sz="2000" dirty="0"/>
              <a:t> Shenzhen Institude</a:t>
            </a:r>
            <a:r>
              <a:rPr kumimoji="1" lang="en-US" altLang="zh-CN" sz="2000" baseline="30000" dirty="0"/>
              <a:t>1       </a:t>
            </a:r>
          </a:p>
          <a:p>
            <a:pPr algn="ctr"/>
            <a:r>
              <a:rPr kumimoji="1" lang="en-US" altLang="zh-CN" sz="2000" dirty="0"/>
              <a:t>University of Virginia</a:t>
            </a:r>
            <a:r>
              <a:rPr kumimoji="1" lang="en-US" altLang="zh-CN" sz="2000" baseline="30000" dirty="0"/>
              <a:t>2</a:t>
            </a:r>
            <a:endParaRPr kumimoji="1" lang="zh-CN" altLang="en-US" sz="2000" baseline="30000" dirty="0"/>
          </a:p>
        </p:txBody>
      </p:sp>
      <p:sp>
        <p:nvSpPr>
          <p:cNvPr id="6" name="文本框 5"/>
          <p:cNvSpPr txBox="1"/>
          <p:nvPr/>
        </p:nvSpPr>
        <p:spPr>
          <a:xfrm>
            <a:off x="2332517" y="6213927"/>
            <a:ext cx="8059258" cy="369332"/>
          </a:xfrm>
          <a:prstGeom prst="rect">
            <a:avLst/>
          </a:prstGeom>
          <a:noFill/>
          <a:ln>
            <a:noFill/>
          </a:ln>
        </p:spPr>
        <p:txBody>
          <a:bodyPr wrap="none" rtlCol="0">
            <a:spAutoFit/>
          </a:bodyPr>
          <a:lstStyle/>
          <a:p>
            <a:r>
              <a:rPr kumimoji="1" lang="en-US" altLang="zh-CN" dirty="0"/>
              <a:t>The 3</a:t>
            </a:r>
            <a:r>
              <a:rPr kumimoji="1" lang="en-US" altLang="zh-CN" baseline="30000" dirty="0"/>
              <a:t>rd</a:t>
            </a:r>
            <a:r>
              <a:rPr kumimoji="1" lang="en-US" altLang="zh-CN" dirty="0"/>
              <a:t> Workshop on Machine Learning and Systems, co-located with </a:t>
            </a:r>
            <a:r>
              <a:rPr kumimoji="1" lang="en-US" altLang="zh-CN" dirty="0" err="1"/>
              <a:t>EuroSys</a:t>
            </a:r>
            <a:r>
              <a:rPr kumimoji="1" lang="en-US" altLang="zh-CN" dirty="0"/>
              <a:t> 2023. </a:t>
            </a:r>
            <a:endParaRPr kumimoji="1" lang="zh-CN" altLang="en-US" dirty="0"/>
          </a:p>
        </p:txBody>
      </p:sp>
      <p:grpSp>
        <p:nvGrpSpPr>
          <p:cNvPr id="10" name="组合 9"/>
          <p:cNvGrpSpPr/>
          <p:nvPr/>
        </p:nvGrpSpPr>
        <p:grpSpPr>
          <a:xfrm>
            <a:off x="1087708" y="5738812"/>
            <a:ext cx="1137068" cy="1005490"/>
            <a:chOff x="655008" y="641174"/>
            <a:chExt cx="984192" cy="870304"/>
          </a:xfrm>
        </p:grpSpPr>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r="8122" b="40968"/>
            <a:stretch>
              <a:fillRect/>
            </a:stretch>
          </p:blipFill>
          <p:spPr bwMode="auto">
            <a:xfrm>
              <a:off x="655008" y="641174"/>
              <a:ext cx="973767" cy="625651"/>
            </a:xfrm>
            <a:prstGeom prst="rect">
              <a:avLst/>
            </a:prstGeom>
            <a:noFill/>
            <a:extLst>
              <a:ext uri="{909E8E84-426E-40DD-AFC4-6F175D3DCCD1}">
                <a14:hiddenFill xmlns:a14="http://schemas.microsoft.com/office/drawing/2010/main">
                  <a:solidFill>
                    <a:srgbClr val="FFFFFF"/>
                  </a:solidFill>
                </a14:hiddenFill>
              </a:ext>
            </a:extLst>
          </p:spPr>
        </p:pic>
        <p:pic>
          <p:nvPicPr>
            <p:cNvPr id="8" name="图片 7"/>
            <p:cNvPicPr>
              <a:picLocks noChangeAspect="1"/>
            </p:cNvPicPr>
            <p:nvPr/>
          </p:nvPicPr>
          <p:blipFill rotWithShape="1">
            <a:blip r:embed="rId4"/>
            <a:srcRect l="3106" t="12802"/>
            <a:stretch>
              <a:fillRect/>
            </a:stretch>
          </p:blipFill>
          <p:spPr>
            <a:xfrm>
              <a:off x="730659" y="1327328"/>
              <a:ext cx="908541" cy="184150"/>
            </a:xfrm>
            <a:prstGeom prst="rect">
              <a:avLst/>
            </a:prstGeom>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Pseudo labeling</a:t>
            </a:r>
            <a:endParaRPr kumimoji="1" lang="zh-CN" altLang="en-US" dirty="0"/>
          </a:p>
        </p:txBody>
      </p:sp>
      <p:sp>
        <p:nvSpPr>
          <p:cNvPr id="3" name="内容占位符 2"/>
          <p:cNvSpPr>
            <a:spLocks noGrp="1"/>
          </p:cNvSpPr>
          <p:nvPr>
            <p:ph idx="1"/>
          </p:nvPr>
        </p:nvSpPr>
        <p:spPr>
          <a:xfrm>
            <a:off x="838200" y="1825625"/>
            <a:ext cx="6825792" cy="2812363"/>
          </a:xfrm>
        </p:spPr>
        <p:txBody>
          <a:bodyPr>
            <a:normAutofit/>
          </a:bodyPr>
          <a:lstStyle/>
          <a:p>
            <a:pPr marL="0" indent="0">
              <a:buNone/>
            </a:pPr>
            <a:r>
              <a:rPr kumimoji="1" lang="en-US" altLang="zh-CN" dirty="0"/>
              <a:t>The rational behind pseudo labeling:</a:t>
            </a:r>
          </a:p>
          <a:p>
            <a:pPr marL="0" indent="0">
              <a:buNone/>
            </a:pPr>
            <a:endParaRPr kumimoji="1" lang="en-US" altLang="zh-CN" dirty="0"/>
          </a:p>
          <a:p>
            <a:pPr marL="0" indent="0">
              <a:buNone/>
            </a:pPr>
            <a:r>
              <a:rPr kumimoji="1" lang="en-US" altLang="zh-CN" i="1" u="sng" dirty="0"/>
              <a:t>“Training with pseudo labels encourages the model to learn a decision boundary that lies in a region where the example density is lower. ”</a:t>
            </a:r>
          </a:p>
          <a:p>
            <a:pPr marL="0" indent="0">
              <a:buNone/>
            </a:pPr>
            <a:endParaRPr kumimoji="1" lang="en-US" altLang="zh-CN" i="1" u="sng" dirty="0"/>
          </a:p>
          <a:p>
            <a:pPr marL="0" indent="0">
              <a:buNone/>
            </a:pPr>
            <a:endParaRPr kumimoji="1" lang="en-US" altLang="zh-CN" i="1" u="sng" dirty="0"/>
          </a:p>
          <a:p>
            <a:pPr marL="0" indent="0">
              <a:buNone/>
            </a:pPr>
            <a:endParaRPr kumimoji="1" lang="en-US" altLang="zh-CN" i="1" u="sng" dirty="0"/>
          </a:p>
          <a:p>
            <a:pPr marL="0" indent="0">
              <a:buNone/>
            </a:pPr>
            <a:endParaRPr kumimoji="1" lang="en-US" altLang="zh-CN" i="1" u="sng" dirty="0"/>
          </a:p>
          <a:p>
            <a:pPr marL="0" indent="0">
              <a:buNone/>
            </a:pPr>
            <a:endParaRPr kumimoji="1" lang="en-US" altLang="zh-CN" i="1" u="sng" dirty="0"/>
          </a:p>
        </p:txBody>
      </p:sp>
      <p:grpSp>
        <p:nvGrpSpPr>
          <p:cNvPr id="6" name="组合 5"/>
          <p:cNvGrpSpPr/>
          <p:nvPr/>
        </p:nvGrpSpPr>
        <p:grpSpPr>
          <a:xfrm>
            <a:off x="9024347" y="3256934"/>
            <a:ext cx="2554588" cy="1209760"/>
            <a:chOff x="4258207" y="2445278"/>
            <a:chExt cx="2554588" cy="1209760"/>
          </a:xfrm>
        </p:grpSpPr>
        <p:sp>
          <p:nvSpPr>
            <p:cNvPr id="7" name="文本框 6"/>
            <p:cNvSpPr txBox="1"/>
            <p:nvPr/>
          </p:nvSpPr>
          <p:spPr>
            <a:xfrm>
              <a:off x="4677331" y="2473536"/>
              <a:ext cx="2135464" cy="26674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1219200" hangingPunct="0"/>
              <a:r>
                <a:rPr lang="en-US" altLang="zh-CN" sz="1400" dirty="0">
                  <a:solidFill>
                    <a:srgbClr val="5E5E5E"/>
                  </a:solidFill>
                  <a:sym typeface="Helvetica Neue" panose="02000503000000020004"/>
                </a:rPr>
                <a:t>Data with </a:t>
              </a:r>
              <a:r>
                <a:rPr lang="en-US" altLang="zh-CN" sz="1400" b="1" dirty="0">
                  <a:solidFill>
                    <a:schemeClr val="accent2">
                      <a:lumMod val="75000"/>
                    </a:schemeClr>
                  </a:solidFill>
                  <a:sym typeface="Helvetica Neue" panose="02000503000000020004"/>
                </a:rPr>
                <a:t>pseudo labels</a:t>
              </a:r>
              <a:endParaRPr lang="zh-CN" altLang="en-US" sz="1400" b="1" dirty="0">
                <a:solidFill>
                  <a:schemeClr val="accent2">
                    <a:lumMod val="75000"/>
                  </a:schemeClr>
                </a:solidFill>
                <a:sym typeface="Helvetica Neue" panose="02000503000000020004"/>
              </a:endParaRPr>
            </a:p>
          </p:txBody>
        </p:sp>
        <p:sp>
          <p:nvSpPr>
            <p:cNvPr id="8" name="椭圆形"/>
            <p:cNvSpPr/>
            <p:nvPr/>
          </p:nvSpPr>
          <p:spPr>
            <a:xfrm rot="16200000">
              <a:off x="4307970" y="2442026"/>
              <a:ext cx="291039" cy="297544"/>
            </a:xfrm>
            <a:prstGeom prst="ellipse">
              <a:avLst/>
            </a:prstGeom>
            <a:solidFill>
              <a:schemeClr val="accent2">
                <a:lumMod val="75000"/>
              </a:schemeClr>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9" name="矩形"/>
            <p:cNvSpPr/>
            <p:nvPr/>
          </p:nvSpPr>
          <p:spPr>
            <a:xfrm rot="16200000">
              <a:off x="5186670" y="2135568"/>
              <a:ext cx="591007" cy="2447933"/>
            </a:xfrm>
            <a:prstGeom prst="rect">
              <a:avLst/>
            </a:prstGeom>
            <a:solidFill>
              <a:schemeClr val="bg1">
                <a:lumMod val="95000"/>
              </a:schemeClr>
            </a:solidFill>
            <a:ln w="53975">
              <a:solidFill>
                <a:srgbClr val="000000"/>
              </a:solidFill>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10" name="椭圆形"/>
            <p:cNvSpPr/>
            <p:nvPr/>
          </p:nvSpPr>
          <p:spPr>
            <a:xfrm rot="16200000">
              <a:off x="6326611" y="3221324"/>
              <a:ext cx="291039" cy="297544"/>
            </a:xfrm>
            <a:prstGeom prst="ellipse">
              <a:avLst/>
            </a:prstGeom>
            <a:solidFill>
              <a:schemeClr val="accent2">
                <a:lumMod val="75000"/>
              </a:schemeClr>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1" name="椭圆形"/>
            <p:cNvSpPr/>
            <p:nvPr/>
          </p:nvSpPr>
          <p:spPr>
            <a:xfrm rot="16200000">
              <a:off x="4327671" y="3230843"/>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cxnSp>
          <p:nvCxnSpPr>
            <p:cNvPr id="12" name="直线箭头连接符 11"/>
            <p:cNvCxnSpPr/>
            <p:nvPr/>
          </p:nvCxnSpPr>
          <p:spPr>
            <a:xfrm>
              <a:off x="4713177" y="3376980"/>
              <a:ext cx="1572307" cy="0"/>
            </a:xfrm>
            <a:prstGeom prst="straightConnector1">
              <a:avLst/>
            </a:prstGeom>
            <a:noFill/>
            <a:ln w="50800" cap="flat">
              <a:solidFill>
                <a:schemeClr val="bg2">
                  <a:lumMod val="10000"/>
                </a:schemeClr>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3" name="文本框 12"/>
            <p:cNvSpPr txBox="1"/>
            <p:nvPr/>
          </p:nvSpPr>
          <p:spPr>
            <a:xfrm>
              <a:off x="5084600" y="3101907"/>
              <a:ext cx="829459"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25400" tIns="25400" rIns="25400" bIns="25400" numCol="1" spcCol="38100" rtlCol="0" anchor="ctr">
              <a:spAutoFit/>
            </a:bodyPr>
            <a:lstStyle/>
            <a:p>
              <a:pPr algn="ctr" defTabSz="1219200" hangingPunct="0"/>
              <a:r>
                <a:rPr lang="en-US" altLang="zh-CN" sz="1200" b="1" dirty="0">
                  <a:solidFill>
                    <a:srgbClr val="5E5E5E"/>
                  </a:solidFill>
                  <a:sym typeface="Helvetica Neue" panose="02000503000000020004"/>
                </a:rPr>
                <a:t>Local Model</a:t>
              </a:r>
              <a:endParaRPr lang="zh-CN" altLang="en-US" sz="1200" b="1" dirty="0">
                <a:solidFill>
                  <a:srgbClr val="5E5E5E"/>
                </a:solidFill>
                <a:sym typeface="Helvetica Neue" panose="02000503000000020004"/>
              </a:endParaRPr>
            </a:p>
          </p:txBody>
        </p:sp>
      </p:grpSp>
      <p:sp>
        <p:nvSpPr>
          <p:cNvPr id="14" name="椭圆形"/>
          <p:cNvSpPr/>
          <p:nvPr/>
        </p:nvSpPr>
        <p:spPr>
          <a:xfrm rot="16200000">
            <a:off x="9074109" y="2813221"/>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5" name="文本框 14"/>
          <p:cNvSpPr txBox="1"/>
          <p:nvPr/>
        </p:nvSpPr>
        <p:spPr>
          <a:xfrm>
            <a:off x="9464273" y="2860291"/>
            <a:ext cx="1896848" cy="26674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1219200" hangingPunct="0"/>
            <a:r>
              <a:rPr lang="en-US" altLang="zh-CN" sz="1400" dirty="0">
                <a:solidFill>
                  <a:srgbClr val="5E5E5E"/>
                </a:solidFill>
                <a:sym typeface="Helvetica Neue" panose="02000503000000020004"/>
              </a:rPr>
              <a:t>Data without labels</a:t>
            </a:r>
            <a:endParaRPr lang="zh-CN" altLang="en-US" sz="1400" dirty="0">
              <a:solidFill>
                <a:srgbClr val="5E5E5E"/>
              </a:solidFill>
              <a:sym typeface="Helvetica Neue" panose="02000503000000020004"/>
            </a:endParaRPr>
          </a:p>
        </p:txBody>
      </p:sp>
      <p:sp>
        <p:nvSpPr>
          <p:cNvPr id="19" name="文本框 18"/>
          <p:cNvSpPr txBox="1"/>
          <p:nvPr/>
        </p:nvSpPr>
        <p:spPr>
          <a:xfrm>
            <a:off x="985101" y="5288685"/>
            <a:ext cx="6099142" cy="923330"/>
          </a:xfrm>
          <a:prstGeom prst="rect">
            <a:avLst/>
          </a:prstGeom>
          <a:noFill/>
          <a:ln w="19050">
            <a:solidFill>
              <a:srgbClr val="000000"/>
            </a:solidFill>
          </a:ln>
        </p:spPr>
        <p:txBody>
          <a:bodyPr wrap="square">
            <a:spAutoFit/>
          </a:bodyPr>
          <a:lstStyle/>
          <a:p>
            <a:pPr marL="0" indent="0">
              <a:buNone/>
            </a:pPr>
            <a:r>
              <a:rPr kumimoji="1" lang="en-US" altLang="zh-CN" dirty="0"/>
              <a:t>For example, </a:t>
            </a:r>
          </a:p>
          <a:p>
            <a:pPr marL="0" indent="0">
              <a:buNone/>
            </a:pPr>
            <a:r>
              <a:rPr kumimoji="1" lang="en-US" altLang="zh-CN" sz="1800" dirty="0">
                <a:highlight>
                  <a:srgbClr val="C0C0C0"/>
                </a:highlight>
              </a:rPr>
              <a:t>“great”:0.9, “bad”:0.1 rather than “great”:0.6, “bad”:0.4</a:t>
            </a:r>
          </a:p>
          <a:p>
            <a:pPr marL="0" indent="0">
              <a:buNone/>
            </a:pPr>
            <a:r>
              <a:rPr kumimoji="1" lang="en-US" altLang="zh-CN" sz="1800" dirty="0"/>
              <a:t>Low class overlap       Low entropy</a:t>
            </a:r>
          </a:p>
        </p:txBody>
      </p:sp>
      <p:sp>
        <p:nvSpPr>
          <p:cNvPr id="20" name="右箭头 19"/>
          <p:cNvSpPr/>
          <p:nvPr/>
        </p:nvSpPr>
        <p:spPr>
          <a:xfrm>
            <a:off x="2771480" y="5976593"/>
            <a:ext cx="207390" cy="122549"/>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Prompt learning</a:t>
            </a:r>
            <a:endParaRPr kumimoji="1" lang="zh-CN" altLang="en-US" dirty="0"/>
          </a:p>
        </p:txBody>
      </p:sp>
      <p:sp>
        <p:nvSpPr>
          <p:cNvPr id="3" name="内容占位符 2"/>
          <p:cNvSpPr>
            <a:spLocks noGrp="1"/>
          </p:cNvSpPr>
          <p:nvPr>
            <p:ph idx="1"/>
          </p:nvPr>
        </p:nvSpPr>
        <p:spPr>
          <a:xfrm>
            <a:off x="838200" y="1597152"/>
            <a:ext cx="10515600" cy="1600007"/>
          </a:xfrm>
        </p:spPr>
        <p:txBody>
          <a:bodyPr>
            <a:normAutofit/>
          </a:bodyPr>
          <a:lstStyle/>
          <a:p>
            <a:pPr marL="0" indent="0">
              <a:buNone/>
            </a:pPr>
            <a:r>
              <a:rPr kumimoji="1" lang="en-US" altLang="zh-CN" dirty="0"/>
              <a:t>■ T1 (label = +1): “Most delicious pizza I’ve ever had.” </a:t>
            </a:r>
          </a:p>
          <a:p>
            <a:pPr marL="0" indent="0">
              <a:buNone/>
            </a:pPr>
            <a:r>
              <a:rPr kumimoji="1" lang="en-US" altLang="zh-CN" dirty="0"/>
              <a:t>■ T2 (label = -1): “You can get better sushi for half the price.” </a:t>
            </a:r>
          </a:p>
          <a:p>
            <a:pPr marL="0" indent="0">
              <a:buNone/>
            </a:pPr>
            <a:r>
              <a:rPr kumimoji="1" lang="en-US" altLang="zh-CN" dirty="0"/>
              <a:t>■ T3 (label = ?): Pizza was good. Not worth the price.</a:t>
            </a:r>
          </a:p>
          <a:p>
            <a:pPr marL="0" indent="0">
              <a:buNone/>
            </a:pPr>
            <a:endParaRPr kumimoji="1" lang="en-US" altLang="zh-CN" dirty="0"/>
          </a:p>
        </p:txBody>
      </p:sp>
      <p:grpSp>
        <p:nvGrpSpPr>
          <p:cNvPr id="45" name="组合 44"/>
          <p:cNvGrpSpPr/>
          <p:nvPr/>
        </p:nvGrpSpPr>
        <p:grpSpPr>
          <a:xfrm>
            <a:off x="433527" y="3250507"/>
            <a:ext cx="11550439" cy="3108539"/>
            <a:chOff x="433527" y="3250507"/>
            <a:chExt cx="11550439" cy="3108539"/>
          </a:xfrm>
        </p:grpSpPr>
        <p:sp>
          <p:nvSpPr>
            <p:cNvPr id="5" name="Pre-trained Model"/>
            <p:cNvSpPr/>
            <p:nvPr/>
          </p:nvSpPr>
          <p:spPr>
            <a:xfrm>
              <a:off x="6745543" y="5230668"/>
              <a:ext cx="1869492" cy="635001"/>
            </a:xfrm>
            <a:prstGeom prst="roundRect">
              <a:avLst>
                <a:gd name="adj" fmla="val 15000"/>
              </a:avLst>
            </a:prstGeom>
            <a:solidFill>
              <a:srgbClr val="16607D"/>
            </a:solidFill>
            <a:ln w="12700">
              <a:miter lim="400000"/>
            </a:ln>
          </p:spPr>
          <p:txBody>
            <a:bodyPr lIns="25400" tIns="25400" rIns="25400" bIns="25400" anchor="ctr"/>
            <a:lstStyle>
              <a:lvl1pPr defTabSz="82550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pPr algn="ctr"/>
              <a:r>
                <a:rPr sz="1600" b="1" dirty="0">
                  <a:solidFill>
                    <a:schemeClr val="bg1"/>
                  </a:solidFill>
                  <a:latin typeface="+mn-lt"/>
                </a:rPr>
                <a:t>Pre-trained Model</a:t>
              </a:r>
            </a:p>
          </p:txBody>
        </p:sp>
        <p:sp>
          <p:nvSpPr>
            <p:cNvPr id="6" name="矩形"/>
            <p:cNvSpPr/>
            <p:nvPr/>
          </p:nvSpPr>
          <p:spPr>
            <a:xfrm>
              <a:off x="2233040" y="4974894"/>
              <a:ext cx="1760888" cy="404216"/>
            </a:xfrm>
            <a:prstGeom prst="rect">
              <a:avLst/>
            </a:prstGeom>
            <a:solidFill>
              <a:schemeClr val="accent1">
                <a:lumOff val="16847"/>
                <a:alpha val="24617"/>
              </a:scheme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7" name="Best pizza ever !"/>
            <p:cNvSpPr txBox="1"/>
            <p:nvPr/>
          </p:nvSpPr>
          <p:spPr>
            <a:xfrm>
              <a:off x="2423511" y="5028242"/>
              <a:ext cx="1451616" cy="297517"/>
            </a:xfrm>
            <a:prstGeom prst="rect">
              <a:avLst/>
            </a:prstGeom>
            <a:ln w="12700">
              <a:miter lim="400000"/>
            </a:ln>
          </p:spPr>
          <p:txBody>
            <a:bodyPr wrap="none" lIns="25400" tIns="25400" rIns="25400" bIns="25400" anchor="ctr">
              <a:spAutoFit/>
            </a:bodyPr>
            <a:lstStyle>
              <a:lvl1pPr defTabSz="82550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pPr algn="ctr"/>
              <a:r>
                <a:rPr lang="en-US" sz="1600" dirty="0">
                  <a:latin typeface="+mn-lt"/>
                </a:rPr>
                <a:t>Pizza was good…</a:t>
              </a:r>
            </a:p>
          </p:txBody>
        </p:sp>
        <p:sp>
          <p:nvSpPr>
            <p:cNvPr id="8" name="箭头"/>
            <p:cNvSpPr/>
            <p:nvPr/>
          </p:nvSpPr>
          <p:spPr>
            <a:xfrm>
              <a:off x="4358716" y="5038475"/>
              <a:ext cx="323127" cy="303894"/>
            </a:xfrm>
            <a:prstGeom prst="rightArrow">
              <a:avLst>
                <a:gd name="adj1" fmla="val 32362"/>
                <a:gd name="adj2" fmla="val 51149"/>
              </a:avLst>
            </a:prstGeom>
            <a:solidFill>
              <a:srgbClr val="000000"/>
            </a:solidFill>
            <a:ln w="12700">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9" name="矩形"/>
            <p:cNvSpPr/>
            <p:nvPr/>
          </p:nvSpPr>
          <p:spPr>
            <a:xfrm>
              <a:off x="4671686" y="4888734"/>
              <a:ext cx="1760888" cy="576535"/>
            </a:xfrm>
            <a:prstGeom prst="rect">
              <a:avLst/>
            </a:prstGeom>
            <a:solidFill>
              <a:schemeClr val="accent1">
                <a:lumOff val="16847"/>
                <a:alpha val="24617"/>
              </a:scheme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10" name="矩形"/>
            <p:cNvSpPr/>
            <p:nvPr/>
          </p:nvSpPr>
          <p:spPr>
            <a:xfrm>
              <a:off x="3996766" y="4974894"/>
              <a:ext cx="361951" cy="404216"/>
            </a:xfrm>
            <a:prstGeom prst="rect">
              <a:avLst/>
            </a:prstGeom>
            <a:solidFill>
              <a:srgbClr val="60D937">
                <a:alpha val="33874"/>
              </a:srgb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11" name="+1"/>
            <p:cNvSpPr txBox="1"/>
            <p:nvPr/>
          </p:nvSpPr>
          <p:spPr>
            <a:xfrm>
              <a:off x="4031717" y="5021471"/>
              <a:ext cx="288541" cy="297517"/>
            </a:xfrm>
            <a:prstGeom prst="rect">
              <a:avLst/>
            </a:prstGeom>
            <a:ln w="12700">
              <a:miter lim="400000"/>
            </a:ln>
          </p:spPr>
          <p:txBody>
            <a:bodyPr wrap="none" lIns="25400" tIns="25400" rIns="25400" bIns="25400" anchor="ctr">
              <a:spAutoFit/>
            </a:bodyPr>
            <a:lstStyle>
              <a:lvl1pPr defTabSz="825500">
                <a:defRPr sz="3200">
                  <a:solidFill>
                    <a:schemeClr val="accent3">
                      <a:hueOff val="914338"/>
                      <a:satOff val="31515"/>
                      <a:lumOff val="-30788"/>
                    </a:schemeClr>
                  </a:solidFill>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r>
                <a:rPr sz="1600"/>
                <a:t>+1</a:t>
              </a:r>
            </a:p>
          </p:txBody>
        </p:sp>
        <p:sp>
          <p:nvSpPr>
            <p:cNvPr id="12" name="Fine-tuned Model"/>
            <p:cNvSpPr/>
            <p:nvPr/>
          </p:nvSpPr>
          <p:spPr>
            <a:xfrm>
              <a:off x="9172531" y="5230668"/>
              <a:ext cx="1869491" cy="635001"/>
            </a:xfrm>
            <a:prstGeom prst="roundRect">
              <a:avLst>
                <a:gd name="adj" fmla="val 15000"/>
              </a:avLst>
            </a:prstGeom>
            <a:solidFill>
              <a:srgbClr val="FE8000"/>
            </a:solidFill>
            <a:ln w="12700">
              <a:miter lim="400000"/>
            </a:ln>
          </p:spPr>
          <p:txBody>
            <a:bodyPr lIns="25400" tIns="25400" rIns="25400" bIns="25400" anchor="ctr"/>
            <a:lstStyle>
              <a:lvl1pPr defTabSz="82550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pPr algn="ctr">
                <a:spcBef>
                  <a:spcPts val="2250"/>
                </a:spcBef>
              </a:pPr>
              <a:r>
                <a:rPr sz="1500" b="1" dirty="0">
                  <a:latin typeface="+mn-lt"/>
                </a:rPr>
                <a:t>Fine-tuned Model</a:t>
              </a:r>
            </a:p>
          </p:txBody>
        </p:sp>
        <p:sp>
          <p:nvSpPr>
            <p:cNvPr id="13" name="矩形"/>
            <p:cNvSpPr/>
            <p:nvPr/>
          </p:nvSpPr>
          <p:spPr>
            <a:xfrm>
              <a:off x="4945352" y="5818452"/>
              <a:ext cx="1213555" cy="540206"/>
            </a:xfrm>
            <a:prstGeom prst="rect">
              <a:avLst/>
            </a:prstGeom>
            <a:solidFill>
              <a:srgbClr val="60D937">
                <a:alpha val="33874"/>
              </a:srgb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14" name="great: 0.8"/>
            <p:cNvSpPr txBox="1"/>
            <p:nvPr/>
          </p:nvSpPr>
          <p:spPr>
            <a:xfrm>
              <a:off x="5073670" y="5819605"/>
              <a:ext cx="938847" cy="297517"/>
            </a:xfrm>
            <a:prstGeom prst="rect">
              <a:avLst/>
            </a:prstGeom>
            <a:ln w="12700">
              <a:miter lim="400000"/>
            </a:ln>
          </p:spPr>
          <p:txBody>
            <a:bodyPr wrap="none" lIns="25400" tIns="25400" rIns="25400" bIns="25400" anchor="ctr">
              <a:spAutoFit/>
            </a:bodyPr>
            <a:lstStyle/>
            <a:p>
              <a:pPr defTabSz="412750">
                <a:defRPr sz="3200">
                  <a:solidFill>
                    <a:schemeClr val="accent3">
                      <a:hueOff val="914338"/>
                      <a:satOff val="31515"/>
                      <a:lumOff val="-30788"/>
                    </a:schemeClr>
                  </a:solidFill>
                  <a:latin typeface="Helvetica Neue Medium" panose="02000503000000020004"/>
                  <a:ea typeface="Helvetica Neue Medium" panose="02000503000000020004"/>
                  <a:cs typeface="Helvetica Neue Medium" panose="02000503000000020004"/>
                  <a:sym typeface="Helvetica Neue Medium" panose="02000503000000020004"/>
                </a:defRPr>
              </a:pPr>
              <a:r>
                <a:rPr sz="1600" b="1" dirty="0">
                  <a:sym typeface="Helvetica Neue" panose="02000503000000020004"/>
                </a:rPr>
                <a:t>great: </a:t>
              </a:r>
              <a:r>
                <a:rPr sz="1600" dirty="0"/>
                <a:t>0.8</a:t>
              </a:r>
            </a:p>
          </p:txBody>
        </p:sp>
        <p:sp>
          <p:nvSpPr>
            <p:cNvPr id="15" name="bad: 0.8"/>
            <p:cNvSpPr txBox="1"/>
            <p:nvPr/>
          </p:nvSpPr>
          <p:spPr>
            <a:xfrm>
              <a:off x="4994545" y="6061529"/>
              <a:ext cx="1117294" cy="297517"/>
            </a:xfrm>
            <a:prstGeom prst="rect">
              <a:avLst/>
            </a:prstGeom>
            <a:ln w="12700">
              <a:miter lim="400000"/>
            </a:ln>
          </p:spPr>
          <p:txBody>
            <a:bodyPr wrap="none" lIns="25400" tIns="25400" rIns="25400" bIns="25400" anchor="ctr">
              <a:spAutoFit/>
            </a:bodyPr>
            <a:lstStyle/>
            <a:p>
              <a:pPr defTabSz="412750">
                <a:defRPr sz="3200">
                  <a:solidFill>
                    <a:schemeClr val="accent3">
                      <a:hueOff val="914338"/>
                      <a:satOff val="31515"/>
                      <a:lumOff val="-30788"/>
                    </a:schemeClr>
                  </a:solidFill>
                  <a:latin typeface="Helvetica Neue Medium" panose="02000503000000020004"/>
                  <a:ea typeface="Helvetica Neue Medium" panose="02000503000000020004"/>
                  <a:cs typeface="Helvetica Neue Medium" panose="02000503000000020004"/>
                  <a:sym typeface="Helvetica Neue Medium" panose="02000503000000020004"/>
                </a:defRPr>
              </a:pPr>
              <a:r>
                <a:rPr lang="en-US" sz="1600" b="1" dirty="0">
                  <a:sym typeface="Helvetica Neue" panose="02000503000000020004"/>
                </a:rPr>
                <a:t>terrible</a:t>
              </a:r>
              <a:r>
                <a:rPr sz="1600" b="1" dirty="0">
                  <a:sym typeface="Helvetica Neue" panose="02000503000000020004"/>
                </a:rPr>
                <a:t>:</a:t>
              </a:r>
              <a:r>
                <a:rPr sz="1600" dirty="0"/>
                <a:t> 0.</a:t>
              </a:r>
              <a:r>
                <a:rPr lang="en-US" sz="1600" dirty="0"/>
                <a:t>2</a:t>
              </a:r>
              <a:endParaRPr sz="1600" dirty="0"/>
            </a:p>
          </p:txBody>
        </p:sp>
        <p:grpSp>
          <p:nvGrpSpPr>
            <p:cNvPr id="16" name="组合 15"/>
            <p:cNvGrpSpPr/>
            <p:nvPr/>
          </p:nvGrpSpPr>
          <p:grpSpPr>
            <a:xfrm>
              <a:off x="2734891" y="5796226"/>
              <a:ext cx="817525" cy="540630"/>
              <a:chOff x="2958454" y="6275760"/>
              <a:chExt cx="817525" cy="540630"/>
            </a:xfrm>
          </p:grpSpPr>
          <p:sp>
            <p:nvSpPr>
              <p:cNvPr id="38" name="矩形"/>
              <p:cNvSpPr/>
              <p:nvPr/>
            </p:nvSpPr>
            <p:spPr>
              <a:xfrm>
                <a:off x="2958454" y="6275760"/>
                <a:ext cx="817525" cy="540206"/>
              </a:xfrm>
              <a:prstGeom prst="rect">
                <a:avLst/>
              </a:prstGeom>
              <a:solidFill>
                <a:srgbClr val="60D937">
                  <a:alpha val="33874"/>
                </a:srgb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9" name="+1: 0.8"/>
              <p:cNvSpPr txBox="1"/>
              <p:nvPr/>
            </p:nvSpPr>
            <p:spPr>
              <a:xfrm>
                <a:off x="3015148" y="6276913"/>
                <a:ext cx="689291" cy="297517"/>
              </a:xfrm>
              <a:prstGeom prst="rect">
                <a:avLst/>
              </a:prstGeom>
              <a:ln w="12700">
                <a:miter lim="400000"/>
              </a:ln>
            </p:spPr>
            <p:txBody>
              <a:bodyPr wrap="none" lIns="25400" tIns="25400" rIns="25400" bIns="25400" anchor="ctr">
                <a:spAutoFit/>
              </a:bodyPr>
              <a:lstStyle/>
              <a:p>
                <a:pPr defTabSz="412750">
                  <a:defRPr sz="3200">
                    <a:solidFill>
                      <a:schemeClr val="accent3">
                        <a:hueOff val="914338"/>
                        <a:satOff val="31515"/>
                        <a:lumOff val="-30788"/>
                      </a:schemeClr>
                    </a:solidFill>
                    <a:latin typeface="Helvetica Neue Medium" panose="02000503000000020004"/>
                    <a:ea typeface="Helvetica Neue Medium" panose="02000503000000020004"/>
                    <a:cs typeface="Helvetica Neue Medium" panose="02000503000000020004"/>
                    <a:sym typeface="Helvetica Neue Medium" panose="02000503000000020004"/>
                  </a:defRPr>
                </a:pPr>
                <a:r>
                  <a:rPr sz="1600" b="1" dirty="0">
                    <a:sym typeface="Helvetica Neue" panose="02000503000000020004"/>
                  </a:rPr>
                  <a:t>+1: </a:t>
                </a:r>
                <a:r>
                  <a:rPr sz="1600" dirty="0"/>
                  <a:t>0.8</a:t>
                </a:r>
              </a:p>
            </p:txBody>
          </p:sp>
          <p:sp>
            <p:nvSpPr>
              <p:cNvPr id="40" name="-1: 0.2"/>
              <p:cNvSpPr txBox="1"/>
              <p:nvPr/>
            </p:nvSpPr>
            <p:spPr>
              <a:xfrm>
                <a:off x="3055787" y="6518873"/>
                <a:ext cx="646011" cy="297517"/>
              </a:xfrm>
              <a:prstGeom prst="rect">
                <a:avLst/>
              </a:prstGeom>
              <a:ln w="12700">
                <a:miter lim="400000"/>
              </a:ln>
            </p:spPr>
            <p:txBody>
              <a:bodyPr wrap="none" lIns="25400" tIns="25400" rIns="25400" bIns="25400" anchor="ctr">
                <a:spAutoFit/>
              </a:bodyPr>
              <a:lstStyle/>
              <a:p>
                <a:pPr defTabSz="412750">
                  <a:defRPr sz="3200">
                    <a:solidFill>
                      <a:schemeClr val="accent3">
                        <a:hueOff val="914338"/>
                        <a:satOff val="31515"/>
                        <a:lumOff val="-30788"/>
                      </a:schemeClr>
                    </a:solidFill>
                    <a:latin typeface="Helvetica Neue Medium" panose="02000503000000020004"/>
                    <a:ea typeface="Helvetica Neue Medium" panose="02000503000000020004"/>
                    <a:cs typeface="Helvetica Neue Medium" panose="02000503000000020004"/>
                    <a:sym typeface="Helvetica Neue Medium" panose="02000503000000020004"/>
                  </a:defRPr>
                </a:pPr>
                <a:r>
                  <a:rPr sz="1600" b="1">
                    <a:sym typeface="Helvetica Neue" panose="02000503000000020004"/>
                  </a:rPr>
                  <a:t>-1: </a:t>
                </a:r>
                <a:r>
                  <a:rPr sz="1600"/>
                  <a:t>0.2</a:t>
                </a:r>
              </a:p>
            </p:txBody>
          </p:sp>
        </p:grpSp>
        <p:sp>
          <p:nvSpPr>
            <p:cNvPr id="17" name="箭头"/>
            <p:cNvSpPr/>
            <p:nvPr/>
          </p:nvSpPr>
          <p:spPr>
            <a:xfrm rot="1509871">
              <a:off x="6432121" y="5174749"/>
              <a:ext cx="323127" cy="303894"/>
            </a:xfrm>
            <a:prstGeom prst="rightArrow">
              <a:avLst>
                <a:gd name="adj1" fmla="val 32362"/>
                <a:gd name="adj2" fmla="val 51149"/>
              </a:avLst>
            </a:prstGeom>
            <a:solidFill>
              <a:srgbClr val="000000"/>
            </a:solidFill>
            <a:ln w="12700">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18" name="箭头"/>
            <p:cNvSpPr/>
            <p:nvPr/>
          </p:nvSpPr>
          <p:spPr>
            <a:xfrm rot="8573439">
              <a:off x="6132348" y="5825713"/>
              <a:ext cx="601384" cy="260011"/>
            </a:xfrm>
            <a:prstGeom prst="rightArrow">
              <a:avLst>
                <a:gd name="adj1" fmla="val 32362"/>
                <a:gd name="adj2" fmla="val 51149"/>
              </a:avLst>
            </a:prstGeom>
            <a:solidFill>
              <a:srgbClr val="000000"/>
            </a:solidFill>
            <a:ln w="12700">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19" name="箭头"/>
            <p:cNvSpPr/>
            <p:nvPr/>
          </p:nvSpPr>
          <p:spPr>
            <a:xfrm rot="10800000">
              <a:off x="3567753" y="5936608"/>
              <a:ext cx="1359739" cy="303894"/>
            </a:xfrm>
            <a:prstGeom prst="rightArrow">
              <a:avLst>
                <a:gd name="adj1" fmla="val 32362"/>
                <a:gd name="adj2" fmla="val 51149"/>
              </a:avLst>
            </a:prstGeom>
            <a:solidFill>
              <a:srgbClr val="000000"/>
            </a:solidFill>
            <a:ln w="12700">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20" name="矩形"/>
            <p:cNvSpPr/>
            <p:nvPr/>
          </p:nvSpPr>
          <p:spPr>
            <a:xfrm>
              <a:off x="4501455" y="5495733"/>
              <a:ext cx="568396" cy="287511"/>
            </a:xfrm>
            <a:prstGeom prst="rect">
              <a:avLst/>
            </a:prstGeom>
            <a:solidFill>
              <a:schemeClr val="bg2">
                <a:lumMod val="50000"/>
                <a:alpha val="33874"/>
              </a:schemeClr>
            </a:solidFill>
            <a:ln w="12700">
              <a:miter lim="400000"/>
            </a:ln>
          </p:spPr>
          <p:txBody>
            <a:bodyPr lIns="25400" tIns="25400" rIns="25400" bIns="25400" anchor="ctr"/>
            <a:lstStyle/>
            <a:p>
              <a:pPr algn="ct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dirty="0"/>
            </a:p>
          </p:txBody>
        </p:sp>
        <p:sp>
          <p:nvSpPr>
            <p:cNvPr id="21" name="Loss"/>
            <p:cNvSpPr txBox="1"/>
            <p:nvPr/>
          </p:nvSpPr>
          <p:spPr>
            <a:xfrm>
              <a:off x="4710950" y="5467870"/>
              <a:ext cx="51361" cy="297517"/>
            </a:xfrm>
            <a:prstGeom prst="rect">
              <a:avLst/>
            </a:prstGeom>
            <a:ln w="12700">
              <a:miter lim="400000"/>
            </a:ln>
          </p:spPr>
          <p:txBody>
            <a:bodyPr wrap="none" lIns="25400" tIns="25400" rIns="25400" bIns="25400" anchor="ctr">
              <a:spAutoFit/>
            </a:bodyPr>
            <a:lstStyle>
              <a:lvl1pPr defTabSz="825500">
                <a:defRPr sz="3200">
                  <a:solidFill>
                    <a:schemeClr val="accent3">
                      <a:hueOff val="914338"/>
                      <a:satOff val="31515"/>
                      <a:lumOff val="-30788"/>
                    </a:schemeClr>
                  </a:solidFill>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pPr algn="ctr"/>
              <a:endParaRPr sz="1600" dirty="0">
                <a:latin typeface="+mn-lt"/>
              </a:endParaRPr>
            </a:p>
          </p:txBody>
        </p:sp>
        <p:cxnSp>
          <p:nvCxnSpPr>
            <p:cNvPr id="22" name="连接线"/>
            <p:cNvCxnSpPr/>
            <p:nvPr/>
          </p:nvCxnSpPr>
          <p:spPr>
            <a:xfrm flipH="1" flipV="1">
              <a:off x="3430501" y="5302122"/>
              <a:ext cx="977789" cy="302006"/>
            </a:xfrm>
            <a:prstGeom prst="straightConnector1">
              <a:avLst/>
            </a:prstGeom>
            <a:ln w="38100">
              <a:solidFill>
                <a:schemeClr val="accent3">
                  <a:hueOff val="914338"/>
                  <a:satOff val="31515"/>
                  <a:lumOff val="-30788"/>
                </a:schemeClr>
              </a:solidFill>
              <a:custDash>
                <a:ds d="200000" sp="200000"/>
              </a:custDash>
              <a:miter lim="400000"/>
              <a:headEnd type="triangle"/>
            </a:ln>
          </p:spPr>
        </p:cxnSp>
        <p:cxnSp>
          <p:nvCxnSpPr>
            <p:cNvPr id="23" name="连接线"/>
            <p:cNvCxnSpPr/>
            <p:nvPr/>
          </p:nvCxnSpPr>
          <p:spPr>
            <a:xfrm flipH="1">
              <a:off x="3468810" y="5706338"/>
              <a:ext cx="939480" cy="277180"/>
            </a:xfrm>
            <a:prstGeom prst="straightConnector1">
              <a:avLst/>
            </a:prstGeom>
            <a:ln w="38100">
              <a:solidFill>
                <a:schemeClr val="accent3">
                  <a:hueOff val="914338"/>
                  <a:satOff val="31515"/>
                  <a:lumOff val="-30788"/>
                </a:schemeClr>
              </a:solidFill>
              <a:custDash>
                <a:ds d="200000" sp="200000"/>
              </a:custDash>
              <a:miter lim="400000"/>
              <a:headEnd type="triangle"/>
            </a:ln>
          </p:spPr>
        </p:cxnSp>
        <p:sp>
          <p:nvSpPr>
            <p:cNvPr id="24" name="线条"/>
            <p:cNvSpPr/>
            <p:nvPr/>
          </p:nvSpPr>
          <p:spPr>
            <a:xfrm>
              <a:off x="5076223" y="5606579"/>
              <a:ext cx="1662949" cy="1"/>
            </a:xfrm>
            <a:prstGeom prst="line">
              <a:avLst/>
            </a:prstGeom>
            <a:ln w="38100">
              <a:solidFill>
                <a:schemeClr val="accent3">
                  <a:hueOff val="914338"/>
                  <a:satOff val="31515"/>
                  <a:lumOff val="-30788"/>
                </a:schemeClr>
              </a:solidFill>
              <a:custDash>
                <a:ds d="200000" sp="200000"/>
              </a:custDash>
              <a:miter lim="400000"/>
              <a:tailEnd type="triangle"/>
            </a:ln>
          </p:spPr>
          <p:txBody>
            <a:bodyPr lIns="25400" tIns="25400" rIns="25400" bIns="25400" anchor="ctr"/>
            <a:lstStyle/>
            <a:p>
              <a:endParaRPr sz="900"/>
            </a:p>
          </p:txBody>
        </p:sp>
        <p:sp>
          <p:nvSpPr>
            <p:cNvPr id="25" name="矩形"/>
            <p:cNvSpPr/>
            <p:nvPr/>
          </p:nvSpPr>
          <p:spPr>
            <a:xfrm>
              <a:off x="1998894" y="4748165"/>
              <a:ext cx="9985072" cy="1600007"/>
            </a:xfrm>
            <a:prstGeom prst="rect">
              <a:avLst/>
            </a:prstGeom>
            <a:ln w="25400">
              <a:solidFill>
                <a:srgbClr val="000000"/>
              </a:solidFill>
              <a:custDash>
                <a:ds d="600000" sp="600000"/>
              </a:custDash>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26" name="箭头"/>
            <p:cNvSpPr/>
            <p:nvPr/>
          </p:nvSpPr>
          <p:spPr>
            <a:xfrm>
              <a:off x="8732219" y="5454633"/>
              <a:ext cx="323127" cy="303894"/>
            </a:xfrm>
            <a:prstGeom prst="rightArrow">
              <a:avLst>
                <a:gd name="adj1" fmla="val 32362"/>
                <a:gd name="adj2" fmla="val 51149"/>
              </a:avLst>
            </a:prstGeom>
            <a:solidFill>
              <a:srgbClr val="000000"/>
            </a:solidFill>
            <a:ln w="12700">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28" name="箭头"/>
            <p:cNvSpPr/>
            <p:nvPr/>
          </p:nvSpPr>
          <p:spPr>
            <a:xfrm>
              <a:off x="7518726" y="4880400"/>
              <a:ext cx="323127" cy="303894"/>
            </a:xfrm>
            <a:prstGeom prst="rightArrow">
              <a:avLst>
                <a:gd name="adj1" fmla="val 32362"/>
                <a:gd name="adj2" fmla="val 51149"/>
              </a:avLst>
            </a:prstGeom>
            <a:solidFill>
              <a:srgbClr val="000000"/>
            </a:solidFill>
            <a:ln w="12700">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29" name="Forward"/>
            <p:cNvSpPr txBox="1"/>
            <p:nvPr/>
          </p:nvSpPr>
          <p:spPr>
            <a:xfrm>
              <a:off x="7943651" y="4872712"/>
              <a:ext cx="744948" cy="297517"/>
            </a:xfrm>
            <a:prstGeom prst="rect">
              <a:avLst/>
            </a:prstGeom>
            <a:ln w="12700">
              <a:miter lim="400000"/>
            </a:ln>
          </p:spPr>
          <p:txBody>
            <a:bodyPr wrap="none" lIns="25400" tIns="25400" rIns="25400" bIns="25400" anchor="ctr">
              <a:spAutoFit/>
            </a:bodyPr>
            <a:lstStyle>
              <a:lvl1pPr defTabSz="82550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r>
                <a:rPr sz="1600" dirty="0">
                  <a:latin typeface="+mn-lt"/>
                </a:rPr>
                <a:t>Forward</a:t>
              </a:r>
            </a:p>
          </p:txBody>
        </p:sp>
        <p:sp>
          <p:nvSpPr>
            <p:cNvPr id="30" name="线条"/>
            <p:cNvSpPr/>
            <p:nvPr/>
          </p:nvSpPr>
          <p:spPr>
            <a:xfrm>
              <a:off x="8928004" y="5032346"/>
              <a:ext cx="568396" cy="1"/>
            </a:xfrm>
            <a:prstGeom prst="line">
              <a:avLst/>
            </a:prstGeom>
            <a:ln w="38100">
              <a:solidFill>
                <a:schemeClr val="accent3">
                  <a:hueOff val="914338"/>
                  <a:satOff val="31515"/>
                  <a:lumOff val="-30788"/>
                </a:schemeClr>
              </a:solidFill>
              <a:custDash>
                <a:ds d="200000" sp="200000"/>
              </a:custDash>
              <a:miter lim="400000"/>
              <a:tailEnd type="triangle"/>
            </a:ln>
          </p:spPr>
          <p:txBody>
            <a:bodyPr lIns="25400" tIns="25400" rIns="25400" bIns="25400" anchor="ctr"/>
            <a:lstStyle/>
            <a:p>
              <a:endParaRPr sz="900"/>
            </a:p>
          </p:txBody>
        </p:sp>
        <p:sp>
          <p:nvSpPr>
            <p:cNvPr id="31" name="Backward"/>
            <p:cNvSpPr txBox="1"/>
            <p:nvPr/>
          </p:nvSpPr>
          <p:spPr>
            <a:xfrm>
              <a:off x="9572228" y="4874787"/>
              <a:ext cx="860492" cy="297517"/>
            </a:xfrm>
            <a:prstGeom prst="rect">
              <a:avLst/>
            </a:prstGeom>
            <a:ln w="12700">
              <a:miter lim="400000"/>
            </a:ln>
          </p:spPr>
          <p:txBody>
            <a:bodyPr wrap="none" lIns="25400" tIns="25400" rIns="25400" bIns="25400" anchor="ctr">
              <a:spAutoFit/>
            </a:bodyPr>
            <a:lstStyle>
              <a:lvl1pPr defTabSz="82550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pPr algn="ctr"/>
              <a:r>
                <a:rPr sz="1600" dirty="0">
                  <a:latin typeface="+mn-lt"/>
                </a:rPr>
                <a:t>Backward</a:t>
              </a:r>
            </a:p>
          </p:txBody>
        </p:sp>
        <p:sp>
          <p:nvSpPr>
            <p:cNvPr id="32" name="矩形"/>
            <p:cNvSpPr/>
            <p:nvPr/>
          </p:nvSpPr>
          <p:spPr>
            <a:xfrm>
              <a:off x="447648" y="4968121"/>
              <a:ext cx="1083853" cy="404216"/>
            </a:xfrm>
            <a:prstGeom prst="rect">
              <a:avLst/>
            </a:prstGeom>
            <a:solidFill>
              <a:schemeClr val="accent1">
                <a:lumOff val="16847"/>
                <a:alpha val="24617"/>
              </a:schemeClr>
            </a:solidFill>
            <a:ln w="12700">
              <a:miter lim="400000"/>
            </a:ln>
          </p:spPr>
          <p:txBody>
            <a:bodyPr lIns="25400" tIns="25400" rIns="25400" bIns="25400" anchor="ctr"/>
            <a:lstStyle/>
            <a:p>
              <a:pPr algn="ct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dirty="0"/>
            </a:p>
          </p:txBody>
        </p:sp>
        <p:sp>
          <p:nvSpPr>
            <p:cNvPr id="33" name="矩形"/>
            <p:cNvSpPr/>
            <p:nvPr/>
          </p:nvSpPr>
          <p:spPr>
            <a:xfrm>
              <a:off x="433527" y="5564147"/>
              <a:ext cx="1083853" cy="404216"/>
            </a:xfrm>
            <a:prstGeom prst="rect">
              <a:avLst/>
            </a:prstGeom>
            <a:solidFill>
              <a:srgbClr val="60D937">
                <a:alpha val="33874"/>
              </a:srgbClr>
            </a:solidFill>
            <a:ln w="12700">
              <a:miter lim="400000"/>
            </a:ln>
          </p:spPr>
          <p:txBody>
            <a:bodyPr lIns="25400" tIns="25400" rIns="25400" bIns="25400" anchor="ctr"/>
            <a:lstStyle/>
            <a:p>
              <a:pPr algn="ct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dirty="0"/>
            </a:p>
          </p:txBody>
        </p:sp>
        <p:sp>
          <p:nvSpPr>
            <p:cNvPr id="34" name="Best pizza ever !"/>
            <p:cNvSpPr txBox="1"/>
            <p:nvPr/>
          </p:nvSpPr>
          <p:spPr>
            <a:xfrm>
              <a:off x="4820414" y="4915035"/>
              <a:ext cx="1533368" cy="543739"/>
            </a:xfrm>
            <a:prstGeom prst="rect">
              <a:avLst/>
            </a:prstGeom>
            <a:ln w="12700">
              <a:miter lim="400000"/>
            </a:ln>
          </p:spPr>
          <p:txBody>
            <a:bodyPr wrap="none" lIns="25400" tIns="25400" rIns="25400" bIns="25400" anchor="ctr">
              <a:spAutoFit/>
            </a:bodyPr>
            <a:lstStyle>
              <a:lvl1pPr defTabSz="82550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pPr algn="ctr"/>
              <a:r>
                <a:rPr lang="en-US" sz="1600" dirty="0">
                  <a:latin typeface="+mn-lt"/>
                </a:rPr>
                <a:t>It was &lt;MASK&gt;. </a:t>
              </a:r>
            </a:p>
            <a:p>
              <a:pPr algn="ctr"/>
              <a:r>
                <a:rPr lang="en-US" sz="1600" dirty="0">
                  <a:latin typeface="+mn-lt"/>
                </a:rPr>
                <a:t>Pizza was good..."</a:t>
              </a:r>
            </a:p>
          </p:txBody>
        </p:sp>
        <p:sp>
          <p:nvSpPr>
            <p:cNvPr id="35" name="Best pizza ever !"/>
            <p:cNvSpPr txBox="1"/>
            <p:nvPr/>
          </p:nvSpPr>
          <p:spPr>
            <a:xfrm>
              <a:off x="522395" y="5028242"/>
              <a:ext cx="902363" cy="297517"/>
            </a:xfrm>
            <a:prstGeom prst="rect">
              <a:avLst/>
            </a:prstGeom>
            <a:ln w="12700">
              <a:miter lim="400000"/>
            </a:ln>
          </p:spPr>
          <p:txBody>
            <a:bodyPr wrap="none" lIns="25400" tIns="25400" rIns="25400" bIns="25400" anchor="ctr">
              <a:spAutoFit/>
            </a:bodyPr>
            <a:lstStyle>
              <a:lvl1pPr defTabSz="82550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pPr algn="ctr"/>
              <a:r>
                <a:rPr lang="en-US" sz="1600" b="1" dirty="0">
                  <a:latin typeface="+mn-lt"/>
                </a:rPr>
                <a:t>Input Text</a:t>
              </a:r>
              <a:endParaRPr sz="1600" b="1" dirty="0">
                <a:latin typeface="+mn-lt"/>
              </a:endParaRPr>
            </a:p>
          </p:txBody>
        </p:sp>
        <p:sp>
          <p:nvSpPr>
            <p:cNvPr id="36" name="Best pizza ever !"/>
            <p:cNvSpPr txBox="1"/>
            <p:nvPr/>
          </p:nvSpPr>
          <p:spPr>
            <a:xfrm>
              <a:off x="712212" y="5633930"/>
              <a:ext cx="501740" cy="297517"/>
            </a:xfrm>
            <a:prstGeom prst="rect">
              <a:avLst/>
            </a:prstGeom>
            <a:ln w="12700">
              <a:miter lim="400000"/>
            </a:ln>
          </p:spPr>
          <p:txBody>
            <a:bodyPr wrap="none" lIns="25400" tIns="25400" rIns="25400" bIns="25400" anchor="ctr">
              <a:spAutoFit/>
            </a:bodyPr>
            <a:lstStyle>
              <a:lvl1pPr defTabSz="82550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pPr algn="ctr"/>
              <a:r>
                <a:rPr lang="en-US" sz="1600" b="1" dirty="0">
                  <a:latin typeface="+mn-lt"/>
                </a:rPr>
                <a:t>Label</a:t>
              </a:r>
              <a:endParaRPr sz="1600" b="1" dirty="0">
                <a:latin typeface="+mn-lt"/>
              </a:endParaRPr>
            </a:p>
          </p:txBody>
        </p:sp>
        <p:sp>
          <p:nvSpPr>
            <p:cNvPr id="37" name="文本框 36"/>
            <p:cNvSpPr txBox="1"/>
            <p:nvPr/>
          </p:nvSpPr>
          <p:spPr>
            <a:xfrm>
              <a:off x="4496961" y="5446864"/>
              <a:ext cx="583814" cy="369332"/>
            </a:xfrm>
            <a:prstGeom prst="rect">
              <a:avLst/>
            </a:prstGeom>
            <a:noFill/>
          </p:spPr>
          <p:txBody>
            <a:bodyPr wrap="square" rtlCol="0">
              <a:spAutoFit/>
            </a:bodyPr>
            <a:lstStyle/>
            <a:p>
              <a:r>
                <a:rPr kumimoji="1" lang="en-US" altLang="zh-CN" dirty="0">
                  <a:solidFill>
                    <a:schemeClr val="bg1"/>
                  </a:solidFill>
                </a:rPr>
                <a:t>Loss</a:t>
              </a:r>
              <a:endParaRPr kumimoji="1" lang="zh-CN" altLang="en-US" dirty="0">
                <a:solidFill>
                  <a:schemeClr val="bg1"/>
                </a:solidFill>
              </a:endParaRPr>
            </a:p>
          </p:txBody>
        </p:sp>
        <p:sp>
          <p:nvSpPr>
            <p:cNvPr id="42" name="文本框 41"/>
            <p:cNvSpPr txBox="1"/>
            <p:nvPr/>
          </p:nvSpPr>
          <p:spPr>
            <a:xfrm>
              <a:off x="3158546" y="3473966"/>
              <a:ext cx="6099142" cy="523220"/>
            </a:xfrm>
            <a:prstGeom prst="rect">
              <a:avLst/>
            </a:prstGeom>
            <a:noFill/>
          </p:spPr>
          <p:txBody>
            <a:bodyPr wrap="square">
              <a:spAutoFit/>
            </a:bodyPr>
            <a:lstStyle/>
            <a:p>
              <a:pPr marL="0" indent="0">
                <a:buNone/>
              </a:pPr>
              <a:r>
                <a:rPr kumimoji="1" lang="en-US" altLang="zh-CN" sz="2800" dirty="0">
                  <a:highlight>
                    <a:srgbClr val="C0C0C0"/>
                  </a:highlight>
                </a:rPr>
                <a:t>"It was &lt;MASK&gt;. Pizza was good..."</a:t>
              </a:r>
              <a:endParaRPr kumimoji="1" lang="zh-CN" altLang="en-US" sz="2800" dirty="0">
                <a:highlight>
                  <a:srgbClr val="C0C0C0"/>
                </a:highlight>
              </a:endParaRPr>
            </a:p>
          </p:txBody>
        </p:sp>
        <p:sp>
          <p:nvSpPr>
            <p:cNvPr id="43" name="文本框 42"/>
            <p:cNvSpPr txBox="1"/>
            <p:nvPr/>
          </p:nvSpPr>
          <p:spPr>
            <a:xfrm>
              <a:off x="1543507" y="3517493"/>
              <a:ext cx="184731" cy="523220"/>
            </a:xfrm>
            <a:prstGeom prst="rect">
              <a:avLst/>
            </a:prstGeom>
            <a:solidFill>
              <a:schemeClr val="bg1"/>
            </a:solidFill>
          </p:spPr>
          <p:txBody>
            <a:bodyPr wrap="none" rtlCol="0">
              <a:spAutoFit/>
            </a:bodyPr>
            <a:lstStyle/>
            <a:p>
              <a:endParaRPr kumimoji="1" lang="zh-CN" altLang="en-US" sz="2800" b="1" dirty="0"/>
            </a:p>
          </p:txBody>
        </p:sp>
        <p:sp>
          <p:nvSpPr>
            <p:cNvPr id="44" name="右箭头 43"/>
            <p:cNvSpPr/>
            <p:nvPr/>
          </p:nvSpPr>
          <p:spPr>
            <a:xfrm>
              <a:off x="1213952" y="3250507"/>
              <a:ext cx="1591819" cy="9909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a:t>Prompt</a:t>
              </a:r>
              <a:endParaRPr kumimoji="1" lang="zh-CN" altLang="en-US" sz="2800" b="1"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8919167" y="1036973"/>
            <a:ext cx="3146924" cy="4053870"/>
            <a:chOff x="9033785" y="790162"/>
            <a:chExt cx="3146924" cy="4053870"/>
          </a:xfrm>
        </p:grpSpPr>
        <p:sp>
          <p:nvSpPr>
            <p:cNvPr id="151" name="矩形"/>
            <p:cNvSpPr/>
            <p:nvPr/>
          </p:nvSpPr>
          <p:spPr>
            <a:xfrm>
              <a:off x="9855262" y="2804345"/>
              <a:ext cx="2096932" cy="341526"/>
            </a:xfrm>
            <a:prstGeom prst="rect">
              <a:avLst/>
            </a:prstGeom>
            <a:solidFill>
              <a:srgbClr val="D5D5D5"/>
            </a:solidFill>
            <a:ln w="50800">
              <a:solidFill>
                <a:srgbClr val="000000"/>
              </a:solidFill>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152" name="椭圆形"/>
            <p:cNvSpPr/>
            <p:nvPr/>
          </p:nvSpPr>
          <p:spPr>
            <a:xfrm>
              <a:off x="10251795" y="2826336"/>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53" name="椭圆形"/>
            <p:cNvSpPr/>
            <p:nvPr/>
          </p:nvSpPr>
          <p:spPr>
            <a:xfrm>
              <a:off x="10586654" y="2826336"/>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54" name="…"/>
            <p:cNvSpPr txBox="1"/>
            <p:nvPr/>
          </p:nvSpPr>
          <p:spPr>
            <a:xfrm>
              <a:off x="10882181" y="2684404"/>
              <a:ext cx="264496"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sz="2400"/>
                <a:t>…</a:t>
              </a:r>
            </a:p>
          </p:txBody>
        </p:sp>
        <p:sp>
          <p:nvSpPr>
            <p:cNvPr id="155" name="椭圆形"/>
            <p:cNvSpPr/>
            <p:nvPr/>
          </p:nvSpPr>
          <p:spPr>
            <a:xfrm>
              <a:off x="11256374" y="2826336"/>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56" name="椭圆形"/>
            <p:cNvSpPr/>
            <p:nvPr/>
          </p:nvSpPr>
          <p:spPr>
            <a:xfrm>
              <a:off x="11583478" y="2826336"/>
              <a:ext cx="291040"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57" name="矩形"/>
            <p:cNvSpPr/>
            <p:nvPr/>
          </p:nvSpPr>
          <p:spPr>
            <a:xfrm>
              <a:off x="9867596" y="1793881"/>
              <a:ext cx="2096932" cy="341525"/>
            </a:xfrm>
            <a:prstGeom prst="rect">
              <a:avLst/>
            </a:prstGeom>
            <a:solidFill>
              <a:srgbClr val="D5D5D5"/>
            </a:solidFill>
            <a:ln w="50800">
              <a:solidFill>
                <a:srgbClr val="000000"/>
              </a:solidFill>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158" name="椭圆形"/>
            <p:cNvSpPr/>
            <p:nvPr/>
          </p:nvSpPr>
          <p:spPr>
            <a:xfrm>
              <a:off x="10250412" y="1806076"/>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59" name="椭圆形"/>
            <p:cNvSpPr/>
            <p:nvPr/>
          </p:nvSpPr>
          <p:spPr>
            <a:xfrm>
              <a:off x="10586014" y="1804450"/>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60" name="…"/>
            <p:cNvSpPr txBox="1"/>
            <p:nvPr/>
          </p:nvSpPr>
          <p:spPr>
            <a:xfrm>
              <a:off x="10893302" y="1702007"/>
              <a:ext cx="264496"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sz="2400" dirty="0"/>
                <a:t>…</a:t>
              </a:r>
            </a:p>
          </p:txBody>
        </p:sp>
        <p:sp>
          <p:nvSpPr>
            <p:cNvPr id="161" name="椭圆形"/>
            <p:cNvSpPr/>
            <p:nvPr/>
          </p:nvSpPr>
          <p:spPr>
            <a:xfrm>
              <a:off x="11218610" y="1804450"/>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63" name="椭圆形"/>
            <p:cNvSpPr/>
            <p:nvPr/>
          </p:nvSpPr>
          <p:spPr>
            <a:xfrm>
              <a:off x="11583477" y="1804450"/>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72" name="矩形"/>
            <p:cNvSpPr/>
            <p:nvPr/>
          </p:nvSpPr>
          <p:spPr>
            <a:xfrm>
              <a:off x="9855262" y="2279948"/>
              <a:ext cx="2096932" cy="341526"/>
            </a:xfrm>
            <a:prstGeom prst="rect">
              <a:avLst/>
            </a:prstGeom>
            <a:solidFill>
              <a:srgbClr val="D5D5D5"/>
            </a:solidFill>
            <a:ln w="50800">
              <a:solidFill>
                <a:srgbClr val="000000"/>
              </a:solidFill>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173" name="椭圆形"/>
            <p:cNvSpPr/>
            <p:nvPr/>
          </p:nvSpPr>
          <p:spPr>
            <a:xfrm>
              <a:off x="9916935" y="2301939"/>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174" name="椭圆形"/>
            <p:cNvSpPr/>
            <p:nvPr/>
          </p:nvSpPr>
          <p:spPr>
            <a:xfrm>
              <a:off x="10251795" y="2301939"/>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1600">
                <a:solidFill>
                  <a:srgbClr val="000000"/>
                </a:solidFill>
                <a:latin typeface="Helvetica Neue Medium" panose="02000503000000020004"/>
                <a:ea typeface="Helvetica Neue Medium" panose="02000503000000020004"/>
                <a:cs typeface="Helvetica Neue Medium" panose="02000503000000020004"/>
              </a:endParaRPr>
            </a:p>
          </p:txBody>
        </p:sp>
        <p:sp>
          <p:nvSpPr>
            <p:cNvPr id="175" name="椭圆形"/>
            <p:cNvSpPr/>
            <p:nvPr/>
          </p:nvSpPr>
          <p:spPr>
            <a:xfrm>
              <a:off x="10586654" y="2301939"/>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1600">
                <a:solidFill>
                  <a:srgbClr val="000000"/>
                </a:solidFill>
                <a:latin typeface="Helvetica Neue Medium" panose="02000503000000020004"/>
                <a:ea typeface="Helvetica Neue Medium" panose="02000503000000020004"/>
                <a:cs typeface="Helvetica Neue Medium" panose="02000503000000020004"/>
              </a:endParaRPr>
            </a:p>
          </p:txBody>
        </p:sp>
        <p:sp>
          <p:nvSpPr>
            <p:cNvPr id="176" name="…"/>
            <p:cNvSpPr txBox="1"/>
            <p:nvPr/>
          </p:nvSpPr>
          <p:spPr>
            <a:xfrm>
              <a:off x="10882180" y="2160007"/>
              <a:ext cx="264496"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sz="2400"/>
                <a:t>…</a:t>
              </a:r>
            </a:p>
          </p:txBody>
        </p:sp>
        <p:sp>
          <p:nvSpPr>
            <p:cNvPr id="177" name="椭圆形"/>
            <p:cNvSpPr/>
            <p:nvPr/>
          </p:nvSpPr>
          <p:spPr>
            <a:xfrm>
              <a:off x="11256374" y="2301939"/>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78" name="椭圆形"/>
            <p:cNvSpPr/>
            <p:nvPr/>
          </p:nvSpPr>
          <p:spPr>
            <a:xfrm>
              <a:off x="11583478" y="2301939"/>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79" name="…"/>
            <p:cNvSpPr txBox="1"/>
            <p:nvPr/>
          </p:nvSpPr>
          <p:spPr>
            <a:xfrm>
              <a:off x="10787463" y="3304546"/>
              <a:ext cx="264496"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sz="2400" dirty="0"/>
                <a:t>…</a:t>
              </a:r>
            </a:p>
          </p:txBody>
        </p:sp>
        <p:sp>
          <p:nvSpPr>
            <p:cNvPr id="180" name="矩形"/>
            <p:cNvSpPr/>
            <p:nvPr/>
          </p:nvSpPr>
          <p:spPr>
            <a:xfrm>
              <a:off x="9867596" y="4367815"/>
              <a:ext cx="2096932" cy="341526"/>
            </a:xfrm>
            <a:prstGeom prst="rect">
              <a:avLst/>
            </a:prstGeom>
            <a:solidFill>
              <a:srgbClr val="D5D5D5"/>
            </a:solidFill>
            <a:ln w="50800">
              <a:solidFill>
                <a:srgbClr val="000000"/>
              </a:solidFill>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181" name="椭圆形"/>
            <p:cNvSpPr/>
            <p:nvPr/>
          </p:nvSpPr>
          <p:spPr>
            <a:xfrm>
              <a:off x="9929269" y="4389806"/>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1600">
                <a:solidFill>
                  <a:srgbClr val="000000"/>
                </a:solidFill>
                <a:latin typeface="Helvetica Neue Medium" panose="02000503000000020004"/>
                <a:ea typeface="Helvetica Neue Medium" panose="02000503000000020004"/>
                <a:cs typeface="Helvetica Neue Medium" panose="02000503000000020004"/>
              </a:endParaRPr>
            </a:p>
          </p:txBody>
        </p:sp>
        <p:sp>
          <p:nvSpPr>
            <p:cNvPr id="182" name="椭圆形"/>
            <p:cNvSpPr/>
            <p:nvPr/>
          </p:nvSpPr>
          <p:spPr>
            <a:xfrm>
              <a:off x="10264129" y="4389806"/>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1600">
                <a:solidFill>
                  <a:srgbClr val="000000"/>
                </a:solidFill>
                <a:latin typeface="Helvetica Neue Medium" panose="02000503000000020004"/>
                <a:ea typeface="Helvetica Neue Medium" panose="02000503000000020004"/>
                <a:cs typeface="Helvetica Neue Medium" panose="02000503000000020004"/>
              </a:endParaRPr>
            </a:p>
          </p:txBody>
        </p:sp>
        <p:sp>
          <p:nvSpPr>
            <p:cNvPr id="183" name="椭圆形"/>
            <p:cNvSpPr/>
            <p:nvPr/>
          </p:nvSpPr>
          <p:spPr>
            <a:xfrm>
              <a:off x="10598988" y="4389806"/>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84" name="…"/>
            <p:cNvSpPr txBox="1"/>
            <p:nvPr/>
          </p:nvSpPr>
          <p:spPr>
            <a:xfrm>
              <a:off x="10894514" y="4247874"/>
              <a:ext cx="264496"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sz="2400"/>
                <a:t>…</a:t>
              </a:r>
            </a:p>
          </p:txBody>
        </p:sp>
        <p:sp>
          <p:nvSpPr>
            <p:cNvPr id="185" name="椭圆形"/>
            <p:cNvSpPr/>
            <p:nvPr/>
          </p:nvSpPr>
          <p:spPr>
            <a:xfrm>
              <a:off x="11268708" y="4389806"/>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86" name="椭圆形"/>
            <p:cNvSpPr/>
            <p:nvPr/>
          </p:nvSpPr>
          <p:spPr>
            <a:xfrm>
              <a:off x="11595812" y="4389806"/>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87" name="矩形"/>
            <p:cNvSpPr/>
            <p:nvPr/>
          </p:nvSpPr>
          <p:spPr>
            <a:xfrm>
              <a:off x="9855262" y="3886677"/>
              <a:ext cx="2096932" cy="341526"/>
            </a:xfrm>
            <a:prstGeom prst="rect">
              <a:avLst/>
            </a:prstGeom>
            <a:solidFill>
              <a:srgbClr val="D5D5D5"/>
            </a:solidFill>
            <a:ln w="50800">
              <a:solidFill>
                <a:srgbClr val="000000"/>
              </a:solidFill>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188" name="椭圆形"/>
            <p:cNvSpPr/>
            <p:nvPr/>
          </p:nvSpPr>
          <p:spPr>
            <a:xfrm>
              <a:off x="10251795" y="3908668"/>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89" name="椭圆形"/>
            <p:cNvSpPr/>
            <p:nvPr/>
          </p:nvSpPr>
          <p:spPr>
            <a:xfrm>
              <a:off x="10586654" y="3908668"/>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90" name="…"/>
            <p:cNvSpPr txBox="1"/>
            <p:nvPr/>
          </p:nvSpPr>
          <p:spPr>
            <a:xfrm>
              <a:off x="10882180" y="3766736"/>
              <a:ext cx="264496"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sz="2400"/>
                <a:t>…</a:t>
              </a:r>
            </a:p>
          </p:txBody>
        </p:sp>
        <p:sp>
          <p:nvSpPr>
            <p:cNvPr id="191" name="椭圆形"/>
            <p:cNvSpPr/>
            <p:nvPr/>
          </p:nvSpPr>
          <p:spPr>
            <a:xfrm>
              <a:off x="11256374" y="3908668"/>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92" name="椭圆形"/>
            <p:cNvSpPr/>
            <p:nvPr/>
          </p:nvSpPr>
          <p:spPr>
            <a:xfrm>
              <a:off x="11583478" y="3908668"/>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94" name="Next Iteration"/>
            <p:cNvSpPr txBox="1"/>
            <p:nvPr/>
          </p:nvSpPr>
          <p:spPr>
            <a:xfrm>
              <a:off x="9978425" y="1316091"/>
              <a:ext cx="1777474"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sz="2400" dirty="0"/>
                <a:t>Next Iteration</a:t>
              </a:r>
            </a:p>
          </p:txBody>
        </p:sp>
        <p:sp>
          <p:nvSpPr>
            <p:cNvPr id="366" name="椭圆形"/>
            <p:cNvSpPr/>
            <p:nvPr/>
          </p:nvSpPr>
          <p:spPr>
            <a:xfrm>
              <a:off x="9913984" y="1826441"/>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67" name="线条"/>
            <p:cNvSpPr/>
            <p:nvPr/>
          </p:nvSpPr>
          <p:spPr>
            <a:xfrm flipH="1" flipV="1">
              <a:off x="9676118" y="1685739"/>
              <a:ext cx="14044" cy="3158293"/>
            </a:xfrm>
            <a:prstGeom prst="line">
              <a:avLst/>
            </a:prstGeom>
            <a:ln w="38100">
              <a:solidFill>
                <a:srgbClr val="000000"/>
              </a:solidFill>
              <a:custDash>
                <a:ds d="200000" sp="200000"/>
              </a:custDash>
              <a:miter lim="400000"/>
            </a:ln>
          </p:spPr>
          <p:txBody>
            <a:bodyPr lIns="25400" tIns="25400" rIns="25400" bIns="25400" anchor="ctr"/>
            <a:lstStyle/>
            <a:p>
              <a:endParaRPr sz="900"/>
            </a:p>
          </p:txBody>
        </p:sp>
        <p:sp>
          <p:nvSpPr>
            <p:cNvPr id="368" name="…"/>
            <p:cNvSpPr txBox="1"/>
            <p:nvPr/>
          </p:nvSpPr>
          <p:spPr>
            <a:xfrm>
              <a:off x="11741331" y="1246128"/>
              <a:ext cx="264496"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sz="2400"/>
                <a:t>…</a:t>
              </a:r>
            </a:p>
          </p:txBody>
        </p:sp>
        <p:sp>
          <p:nvSpPr>
            <p:cNvPr id="369" name="Corss-device Soft Label Inferring"/>
            <p:cNvSpPr/>
            <p:nvPr/>
          </p:nvSpPr>
          <p:spPr>
            <a:xfrm rot="16190257">
              <a:off x="7792732" y="2977764"/>
              <a:ext cx="2992841" cy="510736"/>
            </a:xfrm>
            <a:prstGeom prst="rect">
              <a:avLst/>
            </a:prstGeom>
            <a:gradFill>
              <a:gsLst>
                <a:gs pos="0">
                  <a:srgbClr val="C00000"/>
                </a:gs>
                <a:gs pos="99000">
                  <a:schemeClr val="accent2">
                    <a:lumMod val="75000"/>
                  </a:schemeClr>
                </a:gs>
              </a:gsLst>
              <a:lin ang="5400000"/>
            </a:gradFill>
            <a:ln w="12700">
              <a:miter lim="400000"/>
            </a:ln>
          </p:spPr>
          <p:txBody>
            <a:bodyPr lIns="25400" tIns="25400" rIns="25400" bIns="25400" anchor="ctr"/>
            <a:lstStyle>
              <a:lvl1pPr defTabSz="82550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pPr algn="ctr"/>
              <a:r>
                <a:rPr lang="en-US" sz="1600" dirty="0">
                  <a:latin typeface="+mn-lt"/>
                </a:rPr>
                <a:t>Pseudo Labeling</a:t>
              </a:r>
              <a:endParaRPr sz="1600" dirty="0">
                <a:latin typeface="+mn-lt"/>
              </a:endParaRPr>
            </a:p>
          </p:txBody>
        </p:sp>
        <p:sp>
          <p:nvSpPr>
            <p:cNvPr id="2" name="椭圆形"/>
            <p:cNvSpPr/>
            <p:nvPr/>
          </p:nvSpPr>
          <p:spPr>
            <a:xfrm>
              <a:off x="9916515" y="2831416"/>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3" name="椭圆形"/>
            <p:cNvSpPr/>
            <p:nvPr/>
          </p:nvSpPr>
          <p:spPr>
            <a:xfrm>
              <a:off x="9084224" y="846621"/>
              <a:ext cx="291040" cy="297544"/>
            </a:xfrm>
            <a:prstGeom prst="ellipse">
              <a:avLst/>
            </a:prstGeom>
            <a:solidFill>
              <a:schemeClr val="accent2">
                <a:lumMod val="75000"/>
              </a:schemeClr>
            </a:solidFill>
            <a:ln w="50800">
              <a:solidFill>
                <a:srgbClr val="000000"/>
              </a:solidFill>
              <a:prstDash val="sysDot"/>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4" name="Unlabeled Data"/>
            <p:cNvSpPr txBox="1"/>
            <p:nvPr/>
          </p:nvSpPr>
          <p:spPr>
            <a:xfrm>
              <a:off x="9487279" y="790162"/>
              <a:ext cx="2693430"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lang="en-US" sz="2400" b="1" dirty="0"/>
                <a:t>Pseudo-labeled</a:t>
              </a:r>
              <a:r>
                <a:rPr sz="2400" b="1" dirty="0"/>
                <a:t> Data</a:t>
              </a:r>
            </a:p>
          </p:txBody>
        </p:sp>
        <p:sp>
          <p:nvSpPr>
            <p:cNvPr id="6" name="椭圆形"/>
            <p:cNvSpPr/>
            <p:nvPr/>
          </p:nvSpPr>
          <p:spPr>
            <a:xfrm>
              <a:off x="9905907" y="3902598"/>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grpSp>
      <p:sp>
        <p:nvSpPr>
          <p:cNvPr id="207" name="椭圆形"/>
          <p:cNvSpPr/>
          <p:nvPr/>
        </p:nvSpPr>
        <p:spPr>
          <a:xfrm>
            <a:off x="208215" y="1588124"/>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3600"/>
          </a:p>
        </p:txBody>
      </p:sp>
      <p:sp>
        <p:nvSpPr>
          <p:cNvPr id="208" name="椭圆形"/>
          <p:cNvSpPr/>
          <p:nvPr/>
        </p:nvSpPr>
        <p:spPr>
          <a:xfrm>
            <a:off x="2483512" y="1541916"/>
            <a:ext cx="291040"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dirty="0"/>
          </a:p>
        </p:txBody>
      </p:sp>
      <p:sp>
        <p:nvSpPr>
          <p:cNvPr id="209" name="Labeled Data"/>
          <p:cNvSpPr txBox="1"/>
          <p:nvPr/>
        </p:nvSpPr>
        <p:spPr>
          <a:xfrm>
            <a:off x="617280" y="1529595"/>
            <a:ext cx="1718932"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sz="2400" b="1" dirty="0"/>
              <a:t>Labeled Data</a:t>
            </a:r>
          </a:p>
        </p:txBody>
      </p:sp>
      <p:sp>
        <p:nvSpPr>
          <p:cNvPr id="210" name="Unlabeled Data"/>
          <p:cNvSpPr txBox="1"/>
          <p:nvPr/>
        </p:nvSpPr>
        <p:spPr>
          <a:xfrm>
            <a:off x="2867401" y="1529536"/>
            <a:ext cx="2029915"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sz="2400" b="1" dirty="0"/>
              <a:t>Unlabeled Data</a:t>
            </a:r>
          </a:p>
        </p:txBody>
      </p:sp>
      <p:sp>
        <p:nvSpPr>
          <p:cNvPr id="355" name="Aggregated…"/>
          <p:cNvSpPr/>
          <p:nvPr/>
        </p:nvSpPr>
        <p:spPr>
          <a:xfrm>
            <a:off x="7504948" y="2583368"/>
            <a:ext cx="1144775" cy="583261"/>
          </a:xfrm>
          <a:prstGeom prst="roundRect">
            <a:avLst>
              <a:gd name="adj" fmla="val 11837"/>
            </a:avLst>
          </a:prstGeom>
          <a:solidFill>
            <a:srgbClr val="FE8000"/>
          </a:solidFill>
          <a:ln w="12700">
            <a:miter lim="400000"/>
          </a:ln>
        </p:spPr>
        <p:txBody>
          <a:bodyPr lIns="25400" tIns="25400" rIns="25400" bIns="25400" anchor="ctr"/>
          <a:lstStyle/>
          <a:p>
            <a:pPr algn="ctr">
              <a:spcBef>
                <a:spcPts val="2250"/>
              </a:spcBef>
              <a:defRPr sz="3000">
                <a:solidFill>
                  <a:srgbClr val="000000"/>
                </a:solidFill>
              </a:defRPr>
            </a:pPr>
            <a:r>
              <a:rPr lang="en-US" sz="1600" b="1" dirty="0"/>
              <a:t>Aggregated model</a:t>
            </a:r>
            <a:endParaRPr sz="1600" b="1" dirty="0"/>
          </a:p>
        </p:txBody>
      </p:sp>
      <p:grpSp>
        <p:nvGrpSpPr>
          <p:cNvPr id="31" name="组合 30"/>
          <p:cNvGrpSpPr/>
          <p:nvPr/>
        </p:nvGrpSpPr>
        <p:grpSpPr>
          <a:xfrm>
            <a:off x="6886394" y="1743871"/>
            <a:ext cx="732880" cy="3070298"/>
            <a:chOff x="6606969" y="1720213"/>
            <a:chExt cx="732880" cy="3070298"/>
          </a:xfrm>
        </p:grpSpPr>
        <p:sp>
          <p:nvSpPr>
            <p:cNvPr id="356" name="线条"/>
            <p:cNvSpPr/>
            <p:nvPr/>
          </p:nvSpPr>
          <p:spPr>
            <a:xfrm flipV="1">
              <a:off x="6606969" y="2870279"/>
              <a:ext cx="443976" cy="235133"/>
            </a:xfrm>
            <a:prstGeom prst="line">
              <a:avLst/>
            </a:prstGeom>
            <a:ln w="63500">
              <a:solidFill>
                <a:srgbClr val="FF8000"/>
              </a:solidFill>
              <a:custDash>
                <a:ds d="200000" sp="200000"/>
              </a:custDash>
              <a:miter lim="400000"/>
              <a:tailEnd type="triangle"/>
            </a:ln>
          </p:spPr>
          <p:txBody>
            <a:bodyPr lIns="25400" tIns="25400" rIns="25400" bIns="25400" anchor="ctr"/>
            <a:lstStyle/>
            <a:p>
              <a:endParaRPr sz="900"/>
            </a:p>
          </p:txBody>
        </p:sp>
        <p:sp>
          <p:nvSpPr>
            <p:cNvPr id="357" name="线条"/>
            <p:cNvSpPr/>
            <p:nvPr/>
          </p:nvSpPr>
          <p:spPr>
            <a:xfrm flipV="1">
              <a:off x="6668119" y="3188196"/>
              <a:ext cx="671730" cy="1602315"/>
            </a:xfrm>
            <a:prstGeom prst="line">
              <a:avLst/>
            </a:prstGeom>
            <a:ln w="63500">
              <a:solidFill>
                <a:srgbClr val="FF8000"/>
              </a:solidFill>
              <a:custDash>
                <a:ds d="200000" sp="200000"/>
              </a:custDash>
              <a:miter lim="400000"/>
              <a:tailEnd type="triangle"/>
            </a:ln>
          </p:spPr>
          <p:txBody>
            <a:bodyPr lIns="25400" tIns="25400" rIns="25400" bIns="25400" anchor="ctr"/>
            <a:lstStyle/>
            <a:p>
              <a:endParaRPr sz="900"/>
            </a:p>
          </p:txBody>
        </p:sp>
        <p:sp>
          <p:nvSpPr>
            <p:cNvPr id="358" name="线条"/>
            <p:cNvSpPr/>
            <p:nvPr/>
          </p:nvSpPr>
          <p:spPr>
            <a:xfrm>
              <a:off x="6619800" y="1720213"/>
              <a:ext cx="479287" cy="720142"/>
            </a:xfrm>
            <a:prstGeom prst="line">
              <a:avLst/>
            </a:prstGeom>
            <a:ln w="63500">
              <a:solidFill>
                <a:srgbClr val="FF8000"/>
              </a:solidFill>
              <a:custDash>
                <a:ds d="200000" sp="200000"/>
              </a:custDash>
              <a:miter lim="400000"/>
              <a:tailEnd type="triangle"/>
            </a:ln>
          </p:spPr>
          <p:txBody>
            <a:bodyPr lIns="25400" tIns="25400" rIns="25400" bIns="25400" anchor="ctr"/>
            <a:lstStyle/>
            <a:p>
              <a:endParaRPr sz="900"/>
            </a:p>
          </p:txBody>
        </p:sp>
      </p:grpSp>
      <p:grpSp>
        <p:nvGrpSpPr>
          <p:cNvPr id="30" name="组合 29"/>
          <p:cNvGrpSpPr/>
          <p:nvPr/>
        </p:nvGrpSpPr>
        <p:grpSpPr>
          <a:xfrm>
            <a:off x="6879120" y="1021881"/>
            <a:ext cx="662163" cy="3330760"/>
            <a:chOff x="6599695" y="998223"/>
            <a:chExt cx="662163" cy="3330760"/>
          </a:xfrm>
        </p:grpSpPr>
        <p:sp>
          <p:nvSpPr>
            <p:cNvPr id="359" name="线条"/>
            <p:cNvSpPr/>
            <p:nvPr/>
          </p:nvSpPr>
          <p:spPr>
            <a:xfrm flipH="1" flipV="1">
              <a:off x="6630005" y="998223"/>
              <a:ext cx="631853" cy="1436916"/>
            </a:xfrm>
            <a:prstGeom prst="line">
              <a:avLst/>
            </a:prstGeom>
            <a:ln w="50800">
              <a:solidFill>
                <a:srgbClr val="FF8000"/>
              </a:solidFill>
              <a:prstDash val="solid"/>
              <a:miter lim="400000"/>
              <a:tailEnd type="triangle"/>
            </a:ln>
          </p:spPr>
          <p:txBody>
            <a:bodyPr lIns="25400" tIns="25400" rIns="25400" bIns="25400" anchor="ctr"/>
            <a:lstStyle/>
            <a:p>
              <a:endParaRPr sz="900"/>
            </a:p>
          </p:txBody>
        </p:sp>
        <p:sp>
          <p:nvSpPr>
            <p:cNvPr id="360" name="线条"/>
            <p:cNvSpPr/>
            <p:nvPr/>
          </p:nvSpPr>
          <p:spPr>
            <a:xfrm flipH="1">
              <a:off x="6599695" y="2575091"/>
              <a:ext cx="435538" cy="1"/>
            </a:xfrm>
            <a:prstGeom prst="line">
              <a:avLst/>
            </a:prstGeom>
            <a:ln w="50800">
              <a:solidFill>
                <a:srgbClr val="FF8000"/>
              </a:solidFill>
              <a:prstDash val="solid"/>
              <a:miter lim="400000"/>
              <a:tailEnd type="triangle"/>
            </a:ln>
          </p:spPr>
          <p:txBody>
            <a:bodyPr lIns="25400" tIns="25400" rIns="25400" bIns="25400" anchor="ctr"/>
            <a:lstStyle/>
            <a:p>
              <a:endParaRPr sz="900"/>
            </a:p>
          </p:txBody>
        </p:sp>
        <p:sp>
          <p:nvSpPr>
            <p:cNvPr id="361" name="线条"/>
            <p:cNvSpPr/>
            <p:nvPr/>
          </p:nvSpPr>
          <p:spPr>
            <a:xfrm flipH="1">
              <a:off x="6653731" y="3073389"/>
              <a:ext cx="549724" cy="1255594"/>
            </a:xfrm>
            <a:prstGeom prst="line">
              <a:avLst/>
            </a:prstGeom>
            <a:ln w="50800">
              <a:solidFill>
                <a:srgbClr val="FF8000"/>
              </a:solidFill>
              <a:prstDash val="solid"/>
              <a:miter lim="400000"/>
              <a:tailEnd type="triangle"/>
            </a:ln>
          </p:spPr>
          <p:txBody>
            <a:bodyPr lIns="25400" tIns="25400" rIns="25400" bIns="25400" anchor="ctr"/>
            <a:lstStyle/>
            <a:p>
              <a:endParaRPr sz="900"/>
            </a:p>
          </p:txBody>
        </p:sp>
      </p:grpSp>
      <p:grpSp>
        <p:nvGrpSpPr>
          <p:cNvPr id="28" name="组合 27"/>
          <p:cNvGrpSpPr/>
          <p:nvPr/>
        </p:nvGrpSpPr>
        <p:grpSpPr>
          <a:xfrm>
            <a:off x="5044515" y="436942"/>
            <a:ext cx="1657813" cy="4697228"/>
            <a:chOff x="4968810" y="423680"/>
            <a:chExt cx="1657813" cy="4697228"/>
          </a:xfrm>
        </p:grpSpPr>
        <p:sp>
          <p:nvSpPr>
            <p:cNvPr id="326" name="矩形"/>
            <p:cNvSpPr/>
            <p:nvPr/>
          </p:nvSpPr>
          <p:spPr>
            <a:xfrm>
              <a:off x="4989540" y="1232205"/>
              <a:ext cx="594627" cy="404216"/>
            </a:xfrm>
            <a:prstGeom prst="rect">
              <a:avLst/>
            </a:prstGeom>
            <a:solidFill>
              <a:schemeClr val="accent1">
                <a:lumOff val="16847"/>
                <a:alpha val="24617"/>
              </a:scheme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27" name="矩形"/>
            <p:cNvSpPr/>
            <p:nvPr/>
          </p:nvSpPr>
          <p:spPr>
            <a:xfrm>
              <a:off x="5587701" y="1229787"/>
              <a:ext cx="361951" cy="404216"/>
            </a:xfrm>
            <a:prstGeom prst="rect">
              <a:avLst/>
            </a:prstGeom>
            <a:solidFill>
              <a:srgbClr val="60D937">
                <a:alpha val="33874"/>
              </a:srgb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30" name="矩形"/>
            <p:cNvSpPr/>
            <p:nvPr/>
          </p:nvSpPr>
          <p:spPr>
            <a:xfrm>
              <a:off x="4980392" y="2091206"/>
              <a:ext cx="594627" cy="404216"/>
            </a:xfrm>
            <a:prstGeom prst="rect">
              <a:avLst/>
            </a:prstGeom>
            <a:solidFill>
              <a:schemeClr val="accent1">
                <a:lumOff val="16847"/>
                <a:alpha val="24617"/>
              </a:scheme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31" name="矩形"/>
            <p:cNvSpPr/>
            <p:nvPr/>
          </p:nvSpPr>
          <p:spPr>
            <a:xfrm>
              <a:off x="5578553" y="2088787"/>
              <a:ext cx="361951" cy="404216"/>
            </a:xfrm>
            <a:prstGeom prst="rect">
              <a:avLst/>
            </a:prstGeom>
            <a:solidFill>
              <a:srgbClr val="60D937">
                <a:alpha val="33874"/>
              </a:srgb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32" name="矩形"/>
            <p:cNvSpPr/>
            <p:nvPr/>
          </p:nvSpPr>
          <p:spPr>
            <a:xfrm>
              <a:off x="4980392" y="2522006"/>
              <a:ext cx="594627" cy="404217"/>
            </a:xfrm>
            <a:prstGeom prst="rect">
              <a:avLst/>
            </a:prstGeom>
            <a:solidFill>
              <a:schemeClr val="accent1">
                <a:lumOff val="16847"/>
                <a:alpha val="24617"/>
              </a:scheme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33" name="矩形"/>
            <p:cNvSpPr/>
            <p:nvPr/>
          </p:nvSpPr>
          <p:spPr>
            <a:xfrm>
              <a:off x="5578553" y="2519587"/>
              <a:ext cx="361951" cy="404216"/>
            </a:xfrm>
            <a:prstGeom prst="rect">
              <a:avLst/>
            </a:prstGeom>
            <a:solidFill>
              <a:srgbClr val="60D937">
                <a:alpha val="33874"/>
              </a:srgb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34" name="矩形"/>
            <p:cNvSpPr/>
            <p:nvPr/>
          </p:nvSpPr>
          <p:spPr>
            <a:xfrm>
              <a:off x="4968810" y="2950575"/>
              <a:ext cx="594627" cy="404216"/>
            </a:xfrm>
            <a:prstGeom prst="rect">
              <a:avLst/>
            </a:prstGeom>
            <a:solidFill>
              <a:schemeClr val="accent1">
                <a:lumOff val="16847"/>
                <a:alpha val="24617"/>
              </a:scheme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35" name="矩形"/>
            <p:cNvSpPr/>
            <p:nvPr/>
          </p:nvSpPr>
          <p:spPr>
            <a:xfrm>
              <a:off x="5561824" y="2950575"/>
              <a:ext cx="361951" cy="404216"/>
            </a:xfrm>
            <a:prstGeom prst="rect">
              <a:avLst/>
            </a:prstGeom>
            <a:solidFill>
              <a:srgbClr val="60D937">
                <a:alpha val="33874"/>
              </a:srgb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36" name="矩形"/>
            <p:cNvSpPr/>
            <p:nvPr/>
          </p:nvSpPr>
          <p:spPr>
            <a:xfrm>
              <a:off x="4971296" y="4102930"/>
              <a:ext cx="594627" cy="404216"/>
            </a:xfrm>
            <a:prstGeom prst="rect">
              <a:avLst/>
            </a:prstGeom>
            <a:solidFill>
              <a:schemeClr val="accent1">
                <a:lumOff val="16847"/>
                <a:alpha val="24617"/>
              </a:scheme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37" name="矩形"/>
            <p:cNvSpPr/>
            <p:nvPr/>
          </p:nvSpPr>
          <p:spPr>
            <a:xfrm>
              <a:off x="5569457" y="4100512"/>
              <a:ext cx="361951" cy="404216"/>
            </a:xfrm>
            <a:prstGeom prst="rect">
              <a:avLst/>
            </a:prstGeom>
            <a:solidFill>
              <a:srgbClr val="60D937">
                <a:alpha val="33874"/>
              </a:srgb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38" name="矩形"/>
            <p:cNvSpPr/>
            <p:nvPr/>
          </p:nvSpPr>
          <p:spPr>
            <a:xfrm>
              <a:off x="4971296" y="4544089"/>
              <a:ext cx="594627" cy="404216"/>
            </a:xfrm>
            <a:prstGeom prst="rect">
              <a:avLst/>
            </a:prstGeom>
            <a:solidFill>
              <a:schemeClr val="accent1">
                <a:lumOff val="16847"/>
                <a:alpha val="24617"/>
              </a:scheme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39" name="矩形"/>
            <p:cNvSpPr/>
            <p:nvPr/>
          </p:nvSpPr>
          <p:spPr>
            <a:xfrm>
              <a:off x="5569457" y="4541670"/>
              <a:ext cx="361951" cy="404216"/>
            </a:xfrm>
            <a:prstGeom prst="rect">
              <a:avLst/>
            </a:prstGeom>
            <a:solidFill>
              <a:srgbClr val="60D937">
                <a:alpha val="33874"/>
              </a:srgb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40" name="矩形"/>
            <p:cNvSpPr/>
            <p:nvPr/>
          </p:nvSpPr>
          <p:spPr>
            <a:xfrm>
              <a:off x="6039001" y="2063412"/>
              <a:ext cx="492507" cy="1316567"/>
            </a:xfrm>
            <a:prstGeom prst="rect">
              <a:avLst/>
            </a:prstGeom>
            <a:ln w="25400">
              <a:solidFill>
                <a:srgbClr val="000000"/>
              </a:solidFill>
              <a:custDash>
                <a:ds d="600000" sp="600000"/>
              </a:custDash>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41" name="圆角矩形"/>
            <p:cNvSpPr/>
            <p:nvPr/>
          </p:nvSpPr>
          <p:spPr>
            <a:xfrm>
              <a:off x="6091873" y="2461205"/>
              <a:ext cx="404216" cy="249205"/>
            </a:xfrm>
            <a:prstGeom prst="roundRect">
              <a:avLst>
                <a:gd name="adj" fmla="val 38222"/>
              </a:avLst>
            </a:prstGeom>
            <a:solidFill>
              <a:schemeClr val="accent4">
                <a:hueOff val="-476017"/>
                <a:lumOff val="-10040"/>
              </a:scheme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42" name="矩形"/>
            <p:cNvSpPr/>
            <p:nvPr/>
          </p:nvSpPr>
          <p:spPr>
            <a:xfrm>
              <a:off x="6104279" y="2181861"/>
              <a:ext cx="361951" cy="213231"/>
            </a:xfrm>
            <a:prstGeom prst="rect">
              <a:avLst/>
            </a:prstGeom>
            <a:solidFill>
              <a:schemeClr val="accent1">
                <a:lumOff val="16847"/>
                <a:alpha val="24617"/>
              </a:scheme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43" name="矩形"/>
            <p:cNvSpPr/>
            <p:nvPr/>
          </p:nvSpPr>
          <p:spPr>
            <a:xfrm>
              <a:off x="6113006" y="2770895"/>
              <a:ext cx="361951" cy="153076"/>
            </a:xfrm>
            <a:prstGeom prst="rect">
              <a:avLst/>
            </a:prstGeom>
            <a:solidFill>
              <a:srgbClr val="60D937">
                <a:alpha val="33874"/>
              </a:srgb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44" name="圆角矩形"/>
            <p:cNvSpPr/>
            <p:nvPr/>
          </p:nvSpPr>
          <p:spPr>
            <a:xfrm>
              <a:off x="6113006" y="3042028"/>
              <a:ext cx="361951" cy="249205"/>
            </a:xfrm>
            <a:prstGeom prst="roundRect">
              <a:avLst>
                <a:gd name="adj" fmla="val 15000"/>
              </a:avLst>
            </a:prstGeom>
            <a:solidFill>
              <a:srgbClr val="FE8000"/>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45" name="矩形"/>
            <p:cNvSpPr/>
            <p:nvPr/>
          </p:nvSpPr>
          <p:spPr>
            <a:xfrm>
              <a:off x="6115356" y="423680"/>
              <a:ext cx="492506" cy="1316567"/>
            </a:xfrm>
            <a:prstGeom prst="rect">
              <a:avLst/>
            </a:prstGeom>
            <a:ln w="25400">
              <a:solidFill>
                <a:srgbClr val="000000"/>
              </a:solidFill>
              <a:custDash>
                <a:ds d="600000" sp="600000"/>
              </a:custDash>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46" name="圆角矩形"/>
            <p:cNvSpPr/>
            <p:nvPr/>
          </p:nvSpPr>
          <p:spPr>
            <a:xfrm>
              <a:off x="6168227" y="821473"/>
              <a:ext cx="404217" cy="249205"/>
            </a:xfrm>
            <a:prstGeom prst="roundRect">
              <a:avLst>
                <a:gd name="adj" fmla="val 38222"/>
              </a:avLst>
            </a:prstGeom>
            <a:solidFill>
              <a:schemeClr val="accent4">
                <a:hueOff val="-476017"/>
                <a:lumOff val="-10040"/>
              </a:scheme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47" name="矩形"/>
            <p:cNvSpPr/>
            <p:nvPr/>
          </p:nvSpPr>
          <p:spPr>
            <a:xfrm>
              <a:off x="6180634" y="542129"/>
              <a:ext cx="361951" cy="213231"/>
            </a:xfrm>
            <a:prstGeom prst="rect">
              <a:avLst/>
            </a:prstGeom>
            <a:solidFill>
              <a:schemeClr val="accent1">
                <a:lumOff val="16847"/>
                <a:alpha val="24617"/>
              </a:scheme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48" name="矩形"/>
            <p:cNvSpPr/>
            <p:nvPr/>
          </p:nvSpPr>
          <p:spPr>
            <a:xfrm>
              <a:off x="6189360" y="1131163"/>
              <a:ext cx="361951" cy="153076"/>
            </a:xfrm>
            <a:prstGeom prst="rect">
              <a:avLst/>
            </a:prstGeom>
            <a:solidFill>
              <a:srgbClr val="60D937">
                <a:alpha val="33874"/>
              </a:srgb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49" name="圆角矩形"/>
            <p:cNvSpPr/>
            <p:nvPr/>
          </p:nvSpPr>
          <p:spPr>
            <a:xfrm>
              <a:off x="6189360" y="1402296"/>
              <a:ext cx="361951" cy="249205"/>
            </a:xfrm>
            <a:prstGeom prst="roundRect">
              <a:avLst>
                <a:gd name="adj" fmla="val 15000"/>
              </a:avLst>
            </a:prstGeom>
            <a:solidFill>
              <a:srgbClr val="FE8000"/>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50" name="矩形"/>
            <p:cNvSpPr/>
            <p:nvPr/>
          </p:nvSpPr>
          <p:spPr>
            <a:xfrm>
              <a:off x="6134116" y="3804341"/>
              <a:ext cx="492507" cy="1316567"/>
            </a:xfrm>
            <a:prstGeom prst="rect">
              <a:avLst/>
            </a:prstGeom>
            <a:ln w="25400">
              <a:solidFill>
                <a:srgbClr val="000000"/>
              </a:solidFill>
              <a:custDash>
                <a:ds d="600000" sp="600000"/>
              </a:custDash>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51" name="圆角矩形"/>
            <p:cNvSpPr/>
            <p:nvPr/>
          </p:nvSpPr>
          <p:spPr>
            <a:xfrm>
              <a:off x="6186988" y="4202135"/>
              <a:ext cx="404216" cy="249205"/>
            </a:xfrm>
            <a:prstGeom prst="roundRect">
              <a:avLst>
                <a:gd name="adj" fmla="val 38222"/>
              </a:avLst>
            </a:prstGeom>
            <a:solidFill>
              <a:schemeClr val="accent4">
                <a:hueOff val="-476017"/>
                <a:lumOff val="-10040"/>
              </a:scheme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52" name="矩形"/>
            <p:cNvSpPr/>
            <p:nvPr/>
          </p:nvSpPr>
          <p:spPr>
            <a:xfrm>
              <a:off x="6199395" y="3922791"/>
              <a:ext cx="361951" cy="213231"/>
            </a:xfrm>
            <a:prstGeom prst="rect">
              <a:avLst/>
            </a:prstGeom>
            <a:solidFill>
              <a:schemeClr val="accent1">
                <a:lumOff val="16847"/>
                <a:alpha val="24617"/>
              </a:scheme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53" name="矩形"/>
            <p:cNvSpPr/>
            <p:nvPr/>
          </p:nvSpPr>
          <p:spPr>
            <a:xfrm>
              <a:off x="6208121" y="4511824"/>
              <a:ext cx="361951" cy="153077"/>
            </a:xfrm>
            <a:prstGeom prst="rect">
              <a:avLst/>
            </a:prstGeom>
            <a:solidFill>
              <a:srgbClr val="60D937">
                <a:alpha val="33874"/>
              </a:srgb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54" name="圆角矩形"/>
            <p:cNvSpPr/>
            <p:nvPr/>
          </p:nvSpPr>
          <p:spPr>
            <a:xfrm>
              <a:off x="6208121" y="4782957"/>
              <a:ext cx="361951" cy="249205"/>
            </a:xfrm>
            <a:prstGeom prst="roundRect">
              <a:avLst>
                <a:gd name="adj" fmla="val 15000"/>
              </a:avLst>
            </a:prstGeom>
            <a:solidFill>
              <a:srgbClr val="FE8000"/>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pic>
          <p:nvPicPr>
            <p:cNvPr id="362" name="叉.png" descr="叉.png"/>
            <p:cNvPicPr>
              <a:picLocks noChangeAspect="1"/>
            </p:cNvPicPr>
            <p:nvPr/>
          </p:nvPicPr>
          <p:blipFill>
            <a:blip r:embed="rId3"/>
            <a:stretch>
              <a:fillRect/>
            </a:stretch>
          </p:blipFill>
          <p:spPr>
            <a:xfrm>
              <a:off x="5519914" y="1692871"/>
              <a:ext cx="389452" cy="385596"/>
            </a:xfrm>
            <a:prstGeom prst="rect">
              <a:avLst/>
            </a:prstGeom>
            <a:ln w="12700">
              <a:miter lim="400000"/>
              <a:headEnd/>
              <a:tailEnd/>
            </a:ln>
          </p:spPr>
        </p:pic>
        <p:pic>
          <p:nvPicPr>
            <p:cNvPr id="363" name="防火墙(1).png" descr="防火墙(1).png"/>
            <p:cNvPicPr>
              <a:picLocks noChangeAspect="1"/>
            </p:cNvPicPr>
            <p:nvPr/>
          </p:nvPicPr>
          <p:blipFill>
            <a:blip r:embed="rId4"/>
            <a:stretch>
              <a:fillRect/>
            </a:stretch>
          </p:blipFill>
          <p:spPr>
            <a:xfrm>
              <a:off x="5029860" y="1646919"/>
              <a:ext cx="477499" cy="477499"/>
            </a:xfrm>
            <a:prstGeom prst="rect">
              <a:avLst/>
            </a:prstGeom>
            <a:ln w="12700">
              <a:miter lim="400000"/>
              <a:headEnd/>
              <a:tailEnd/>
            </a:ln>
          </p:spPr>
        </p:pic>
        <p:pic>
          <p:nvPicPr>
            <p:cNvPr id="364" name="叉.png" descr="叉.png"/>
            <p:cNvPicPr>
              <a:picLocks noChangeAspect="1"/>
            </p:cNvPicPr>
            <p:nvPr/>
          </p:nvPicPr>
          <p:blipFill>
            <a:blip r:embed="rId3"/>
            <a:stretch>
              <a:fillRect/>
            </a:stretch>
          </p:blipFill>
          <p:spPr>
            <a:xfrm>
              <a:off x="5524681" y="3570183"/>
              <a:ext cx="389452" cy="385596"/>
            </a:xfrm>
            <a:prstGeom prst="rect">
              <a:avLst/>
            </a:prstGeom>
            <a:ln w="12700">
              <a:miter lim="400000"/>
              <a:headEnd/>
              <a:tailEnd/>
            </a:ln>
          </p:spPr>
        </p:pic>
        <p:pic>
          <p:nvPicPr>
            <p:cNvPr id="365" name="防火墙(1).png" descr="防火墙(1).png"/>
            <p:cNvPicPr>
              <a:picLocks noChangeAspect="1"/>
            </p:cNvPicPr>
            <p:nvPr/>
          </p:nvPicPr>
          <p:blipFill>
            <a:blip r:embed="rId4"/>
            <a:stretch>
              <a:fillRect/>
            </a:stretch>
          </p:blipFill>
          <p:spPr>
            <a:xfrm>
              <a:off x="5034627" y="3524232"/>
              <a:ext cx="477499" cy="477499"/>
            </a:xfrm>
            <a:prstGeom prst="rect">
              <a:avLst/>
            </a:prstGeom>
            <a:ln w="12700">
              <a:miter lim="400000"/>
              <a:headEnd/>
              <a:tailEnd/>
            </a:ln>
          </p:spPr>
        </p:pic>
      </p:grpSp>
      <p:grpSp>
        <p:nvGrpSpPr>
          <p:cNvPr id="27" name="组合 26"/>
          <p:cNvGrpSpPr/>
          <p:nvPr/>
        </p:nvGrpSpPr>
        <p:grpSpPr>
          <a:xfrm>
            <a:off x="412262" y="5205473"/>
            <a:ext cx="11550439" cy="1625696"/>
            <a:chOff x="412262" y="5205473"/>
            <a:chExt cx="11550439" cy="1625696"/>
          </a:xfrm>
        </p:grpSpPr>
        <p:sp>
          <p:nvSpPr>
            <p:cNvPr id="301" name="Pre-trained Model"/>
            <p:cNvSpPr/>
            <p:nvPr/>
          </p:nvSpPr>
          <p:spPr>
            <a:xfrm>
              <a:off x="6724278" y="5687976"/>
              <a:ext cx="1869492" cy="635001"/>
            </a:xfrm>
            <a:prstGeom prst="roundRect">
              <a:avLst>
                <a:gd name="adj" fmla="val 15000"/>
              </a:avLst>
            </a:prstGeom>
            <a:solidFill>
              <a:srgbClr val="16607D"/>
            </a:solidFill>
            <a:ln w="12700">
              <a:miter lim="400000"/>
            </a:ln>
          </p:spPr>
          <p:txBody>
            <a:bodyPr lIns="25400" tIns="25400" rIns="25400" bIns="25400" anchor="ctr"/>
            <a:lstStyle>
              <a:lvl1pPr defTabSz="82550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pPr algn="ctr"/>
              <a:r>
                <a:rPr sz="1600" b="1" dirty="0">
                  <a:solidFill>
                    <a:schemeClr val="bg1"/>
                  </a:solidFill>
                  <a:latin typeface="+mn-lt"/>
                </a:rPr>
                <a:t>Pre-trained Model</a:t>
              </a:r>
            </a:p>
          </p:txBody>
        </p:sp>
        <p:sp>
          <p:nvSpPr>
            <p:cNvPr id="303" name="矩形"/>
            <p:cNvSpPr/>
            <p:nvPr/>
          </p:nvSpPr>
          <p:spPr>
            <a:xfrm>
              <a:off x="2211775" y="5432202"/>
              <a:ext cx="1760888" cy="404216"/>
            </a:xfrm>
            <a:prstGeom prst="rect">
              <a:avLst/>
            </a:prstGeom>
            <a:solidFill>
              <a:schemeClr val="accent1">
                <a:lumOff val="16847"/>
                <a:alpha val="24617"/>
              </a:scheme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04" name="Best pizza ever !"/>
            <p:cNvSpPr txBox="1"/>
            <p:nvPr/>
          </p:nvSpPr>
          <p:spPr>
            <a:xfrm>
              <a:off x="2408657" y="5485550"/>
              <a:ext cx="1438791" cy="297517"/>
            </a:xfrm>
            <a:prstGeom prst="rect">
              <a:avLst/>
            </a:prstGeom>
            <a:ln w="12700">
              <a:miter lim="400000"/>
            </a:ln>
          </p:spPr>
          <p:txBody>
            <a:bodyPr wrap="none" lIns="25400" tIns="25400" rIns="25400" bIns="25400" anchor="ctr">
              <a:spAutoFit/>
            </a:bodyPr>
            <a:lstStyle>
              <a:lvl1pPr defTabSz="82550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pPr algn="ctr"/>
              <a:r>
                <a:rPr lang="en-US" sz="1600" dirty="0">
                  <a:latin typeface="+mn-lt"/>
                </a:rPr>
                <a:t>Pizza was good…</a:t>
              </a:r>
            </a:p>
          </p:txBody>
        </p:sp>
        <p:sp>
          <p:nvSpPr>
            <p:cNvPr id="305" name="箭头"/>
            <p:cNvSpPr/>
            <p:nvPr/>
          </p:nvSpPr>
          <p:spPr>
            <a:xfrm>
              <a:off x="4337451" y="5495783"/>
              <a:ext cx="323127" cy="303894"/>
            </a:xfrm>
            <a:prstGeom prst="rightArrow">
              <a:avLst>
                <a:gd name="adj1" fmla="val 32362"/>
                <a:gd name="adj2" fmla="val 51149"/>
              </a:avLst>
            </a:prstGeom>
            <a:solidFill>
              <a:srgbClr val="000000"/>
            </a:solidFill>
            <a:ln w="12700">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06" name="矩形"/>
            <p:cNvSpPr/>
            <p:nvPr/>
          </p:nvSpPr>
          <p:spPr>
            <a:xfrm>
              <a:off x="4650421" y="5346042"/>
              <a:ext cx="1760888" cy="576535"/>
            </a:xfrm>
            <a:prstGeom prst="rect">
              <a:avLst/>
            </a:prstGeom>
            <a:solidFill>
              <a:schemeClr val="accent1">
                <a:lumOff val="16847"/>
                <a:alpha val="24617"/>
              </a:scheme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08" name="矩形"/>
            <p:cNvSpPr/>
            <p:nvPr/>
          </p:nvSpPr>
          <p:spPr>
            <a:xfrm>
              <a:off x="3975501" y="5432202"/>
              <a:ext cx="361951" cy="404216"/>
            </a:xfrm>
            <a:prstGeom prst="rect">
              <a:avLst/>
            </a:prstGeom>
            <a:solidFill>
              <a:srgbClr val="60D937">
                <a:alpha val="33874"/>
              </a:srgb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09" name="+1"/>
            <p:cNvSpPr txBox="1"/>
            <p:nvPr/>
          </p:nvSpPr>
          <p:spPr>
            <a:xfrm>
              <a:off x="4010452" y="5478779"/>
              <a:ext cx="288541" cy="297517"/>
            </a:xfrm>
            <a:prstGeom prst="rect">
              <a:avLst/>
            </a:prstGeom>
            <a:ln w="12700">
              <a:miter lim="400000"/>
            </a:ln>
          </p:spPr>
          <p:txBody>
            <a:bodyPr wrap="none" lIns="25400" tIns="25400" rIns="25400" bIns="25400" anchor="ctr">
              <a:spAutoFit/>
            </a:bodyPr>
            <a:lstStyle>
              <a:lvl1pPr defTabSz="825500">
                <a:defRPr sz="3200">
                  <a:solidFill>
                    <a:schemeClr val="accent3">
                      <a:hueOff val="914338"/>
                      <a:satOff val="31515"/>
                      <a:lumOff val="-30788"/>
                    </a:schemeClr>
                  </a:solidFill>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r>
                <a:rPr sz="1600"/>
                <a:t>+1</a:t>
              </a:r>
            </a:p>
          </p:txBody>
        </p:sp>
        <p:sp>
          <p:nvSpPr>
            <p:cNvPr id="310" name="Fine-tuned Model"/>
            <p:cNvSpPr/>
            <p:nvPr/>
          </p:nvSpPr>
          <p:spPr>
            <a:xfrm>
              <a:off x="9151266" y="5687976"/>
              <a:ext cx="1869491" cy="635001"/>
            </a:xfrm>
            <a:prstGeom prst="roundRect">
              <a:avLst>
                <a:gd name="adj" fmla="val 15000"/>
              </a:avLst>
            </a:prstGeom>
            <a:solidFill>
              <a:srgbClr val="FE8000"/>
            </a:solidFill>
            <a:ln w="12700">
              <a:miter lim="400000"/>
            </a:ln>
          </p:spPr>
          <p:txBody>
            <a:bodyPr lIns="25400" tIns="25400" rIns="25400" bIns="25400" anchor="ctr"/>
            <a:lstStyle>
              <a:lvl1pPr defTabSz="82550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pPr algn="ctr">
                <a:spcBef>
                  <a:spcPts val="2250"/>
                </a:spcBef>
              </a:pPr>
              <a:r>
                <a:rPr sz="1500" b="1" dirty="0">
                  <a:latin typeface="+mn-lt"/>
                </a:rPr>
                <a:t>Fine-tuned Model</a:t>
              </a:r>
            </a:p>
          </p:txBody>
        </p:sp>
        <p:sp>
          <p:nvSpPr>
            <p:cNvPr id="311" name="矩形"/>
            <p:cNvSpPr/>
            <p:nvPr/>
          </p:nvSpPr>
          <p:spPr>
            <a:xfrm>
              <a:off x="4924087" y="6275760"/>
              <a:ext cx="1213555" cy="540206"/>
            </a:xfrm>
            <a:prstGeom prst="rect">
              <a:avLst/>
            </a:prstGeom>
            <a:solidFill>
              <a:srgbClr val="60D937">
                <a:alpha val="33874"/>
              </a:srgb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12" name="great: 0.8"/>
            <p:cNvSpPr txBox="1"/>
            <p:nvPr/>
          </p:nvSpPr>
          <p:spPr>
            <a:xfrm>
              <a:off x="5052405" y="6276913"/>
              <a:ext cx="938847" cy="297517"/>
            </a:xfrm>
            <a:prstGeom prst="rect">
              <a:avLst/>
            </a:prstGeom>
            <a:ln w="12700">
              <a:miter lim="400000"/>
            </a:ln>
          </p:spPr>
          <p:txBody>
            <a:bodyPr wrap="none" lIns="25400" tIns="25400" rIns="25400" bIns="25400" anchor="ctr">
              <a:spAutoFit/>
            </a:bodyPr>
            <a:lstStyle/>
            <a:p>
              <a:pPr defTabSz="412750">
                <a:defRPr sz="3200">
                  <a:solidFill>
                    <a:schemeClr val="accent3">
                      <a:hueOff val="914338"/>
                      <a:satOff val="31515"/>
                      <a:lumOff val="-30788"/>
                    </a:schemeClr>
                  </a:solidFill>
                  <a:latin typeface="Helvetica Neue Medium" panose="02000503000000020004"/>
                  <a:ea typeface="Helvetica Neue Medium" panose="02000503000000020004"/>
                  <a:cs typeface="Helvetica Neue Medium" panose="02000503000000020004"/>
                  <a:sym typeface="Helvetica Neue Medium" panose="02000503000000020004"/>
                </a:defRPr>
              </a:pPr>
              <a:r>
                <a:rPr sz="1600" b="1">
                  <a:sym typeface="Helvetica Neue" panose="02000503000000020004"/>
                </a:rPr>
                <a:t>great: </a:t>
              </a:r>
              <a:r>
                <a:rPr sz="1600"/>
                <a:t>0.8</a:t>
              </a:r>
            </a:p>
          </p:txBody>
        </p:sp>
        <p:sp>
          <p:nvSpPr>
            <p:cNvPr id="313" name="bad: 0.8"/>
            <p:cNvSpPr txBox="1"/>
            <p:nvPr/>
          </p:nvSpPr>
          <p:spPr>
            <a:xfrm>
              <a:off x="4976246" y="6533652"/>
              <a:ext cx="1117294" cy="297517"/>
            </a:xfrm>
            <a:prstGeom prst="rect">
              <a:avLst/>
            </a:prstGeom>
            <a:ln w="12700">
              <a:miter lim="400000"/>
            </a:ln>
          </p:spPr>
          <p:txBody>
            <a:bodyPr wrap="none" lIns="25400" tIns="25400" rIns="25400" bIns="25400" anchor="ctr">
              <a:spAutoFit/>
            </a:bodyPr>
            <a:lstStyle/>
            <a:p>
              <a:pPr defTabSz="412750">
                <a:defRPr sz="3200">
                  <a:solidFill>
                    <a:schemeClr val="accent3">
                      <a:hueOff val="914338"/>
                      <a:satOff val="31515"/>
                      <a:lumOff val="-30788"/>
                    </a:schemeClr>
                  </a:solidFill>
                  <a:latin typeface="Helvetica Neue Medium" panose="02000503000000020004"/>
                  <a:ea typeface="Helvetica Neue Medium" panose="02000503000000020004"/>
                  <a:cs typeface="Helvetica Neue Medium" panose="02000503000000020004"/>
                  <a:sym typeface="Helvetica Neue Medium" panose="02000503000000020004"/>
                </a:defRPr>
              </a:pPr>
              <a:r>
                <a:rPr lang="en-US" sz="1600" b="1" dirty="0">
                  <a:sym typeface="Helvetica Neue" panose="02000503000000020004"/>
                </a:rPr>
                <a:t>terrible</a:t>
              </a:r>
              <a:r>
                <a:rPr sz="1600" b="1" dirty="0">
                  <a:sym typeface="Helvetica Neue" panose="02000503000000020004"/>
                </a:rPr>
                <a:t>:</a:t>
              </a:r>
              <a:r>
                <a:rPr sz="1600" dirty="0"/>
                <a:t> 0.8</a:t>
              </a:r>
            </a:p>
          </p:txBody>
        </p:sp>
        <p:grpSp>
          <p:nvGrpSpPr>
            <p:cNvPr id="19" name="组合 18"/>
            <p:cNvGrpSpPr/>
            <p:nvPr/>
          </p:nvGrpSpPr>
          <p:grpSpPr>
            <a:xfrm>
              <a:off x="2713626" y="6253534"/>
              <a:ext cx="817525" cy="540630"/>
              <a:chOff x="2958454" y="6275760"/>
              <a:chExt cx="817525" cy="540630"/>
            </a:xfrm>
          </p:grpSpPr>
          <p:sp>
            <p:nvSpPr>
              <p:cNvPr id="314" name="矩形"/>
              <p:cNvSpPr/>
              <p:nvPr/>
            </p:nvSpPr>
            <p:spPr>
              <a:xfrm>
                <a:off x="2958454" y="6275760"/>
                <a:ext cx="817525" cy="540206"/>
              </a:xfrm>
              <a:prstGeom prst="rect">
                <a:avLst/>
              </a:prstGeom>
              <a:solidFill>
                <a:srgbClr val="60D937">
                  <a:alpha val="33874"/>
                </a:srgbClr>
              </a:solidFill>
              <a:ln w="12700">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15" name="+1: 0.8"/>
              <p:cNvSpPr txBox="1"/>
              <p:nvPr/>
            </p:nvSpPr>
            <p:spPr>
              <a:xfrm>
                <a:off x="3015148" y="6276913"/>
                <a:ext cx="689291" cy="297517"/>
              </a:xfrm>
              <a:prstGeom prst="rect">
                <a:avLst/>
              </a:prstGeom>
              <a:ln w="12700">
                <a:miter lim="400000"/>
              </a:ln>
            </p:spPr>
            <p:txBody>
              <a:bodyPr wrap="none" lIns="25400" tIns="25400" rIns="25400" bIns="25400" anchor="ctr">
                <a:spAutoFit/>
              </a:bodyPr>
              <a:lstStyle/>
              <a:p>
                <a:pPr defTabSz="412750">
                  <a:defRPr sz="3200">
                    <a:solidFill>
                      <a:schemeClr val="accent3">
                        <a:hueOff val="914338"/>
                        <a:satOff val="31515"/>
                        <a:lumOff val="-30788"/>
                      </a:schemeClr>
                    </a:solidFill>
                    <a:latin typeface="Helvetica Neue Medium" panose="02000503000000020004"/>
                    <a:ea typeface="Helvetica Neue Medium" panose="02000503000000020004"/>
                    <a:cs typeface="Helvetica Neue Medium" panose="02000503000000020004"/>
                    <a:sym typeface="Helvetica Neue Medium" panose="02000503000000020004"/>
                  </a:defRPr>
                </a:pPr>
                <a:r>
                  <a:rPr sz="1600" b="1" dirty="0">
                    <a:sym typeface="Helvetica Neue" panose="02000503000000020004"/>
                  </a:rPr>
                  <a:t>+1: </a:t>
                </a:r>
                <a:r>
                  <a:rPr sz="1600" dirty="0"/>
                  <a:t>0.8</a:t>
                </a:r>
              </a:p>
            </p:txBody>
          </p:sp>
          <p:sp>
            <p:nvSpPr>
              <p:cNvPr id="316" name="-1: 0.2"/>
              <p:cNvSpPr txBox="1"/>
              <p:nvPr/>
            </p:nvSpPr>
            <p:spPr>
              <a:xfrm>
                <a:off x="3055787" y="6518873"/>
                <a:ext cx="646011" cy="297517"/>
              </a:xfrm>
              <a:prstGeom prst="rect">
                <a:avLst/>
              </a:prstGeom>
              <a:ln w="12700">
                <a:miter lim="400000"/>
              </a:ln>
            </p:spPr>
            <p:txBody>
              <a:bodyPr wrap="none" lIns="25400" tIns="25400" rIns="25400" bIns="25400" anchor="ctr">
                <a:spAutoFit/>
              </a:bodyPr>
              <a:lstStyle/>
              <a:p>
                <a:pPr defTabSz="412750">
                  <a:defRPr sz="3200">
                    <a:solidFill>
                      <a:schemeClr val="accent3">
                        <a:hueOff val="914338"/>
                        <a:satOff val="31515"/>
                        <a:lumOff val="-30788"/>
                      </a:schemeClr>
                    </a:solidFill>
                    <a:latin typeface="Helvetica Neue Medium" panose="02000503000000020004"/>
                    <a:ea typeface="Helvetica Neue Medium" panose="02000503000000020004"/>
                    <a:cs typeface="Helvetica Neue Medium" panose="02000503000000020004"/>
                    <a:sym typeface="Helvetica Neue Medium" panose="02000503000000020004"/>
                  </a:defRPr>
                </a:pPr>
                <a:r>
                  <a:rPr sz="1600" b="1">
                    <a:sym typeface="Helvetica Neue" panose="02000503000000020004"/>
                  </a:rPr>
                  <a:t>-1: </a:t>
                </a:r>
                <a:r>
                  <a:rPr sz="1600"/>
                  <a:t>0.2</a:t>
                </a:r>
              </a:p>
            </p:txBody>
          </p:sp>
        </p:grpSp>
        <p:sp>
          <p:nvSpPr>
            <p:cNvPr id="317" name="箭头"/>
            <p:cNvSpPr/>
            <p:nvPr/>
          </p:nvSpPr>
          <p:spPr>
            <a:xfrm rot="1509871">
              <a:off x="6410856" y="5632057"/>
              <a:ext cx="323127" cy="303894"/>
            </a:xfrm>
            <a:prstGeom prst="rightArrow">
              <a:avLst>
                <a:gd name="adj1" fmla="val 32362"/>
                <a:gd name="adj2" fmla="val 51149"/>
              </a:avLst>
            </a:prstGeom>
            <a:solidFill>
              <a:srgbClr val="000000"/>
            </a:solidFill>
            <a:ln w="12700">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18" name="箭头"/>
            <p:cNvSpPr/>
            <p:nvPr/>
          </p:nvSpPr>
          <p:spPr>
            <a:xfrm rot="8573439">
              <a:off x="6111083" y="6283021"/>
              <a:ext cx="601384" cy="260011"/>
            </a:xfrm>
            <a:prstGeom prst="rightArrow">
              <a:avLst>
                <a:gd name="adj1" fmla="val 32362"/>
                <a:gd name="adj2" fmla="val 51149"/>
              </a:avLst>
            </a:prstGeom>
            <a:solidFill>
              <a:srgbClr val="000000"/>
            </a:solidFill>
            <a:ln w="12700">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19" name="箭头"/>
            <p:cNvSpPr/>
            <p:nvPr/>
          </p:nvSpPr>
          <p:spPr>
            <a:xfrm rot="10800000">
              <a:off x="3546488" y="6393916"/>
              <a:ext cx="1359739" cy="303894"/>
            </a:xfrm>
            <a:prstGeom prst="rightArrow">
              <a:avLst>
                <a:gd name="adj1" fmla="val 32362"/>
                <a:gd name="adj2" fmla="val 51149"/>
              </a:avLst>
            </a:prstGeom>
            <a:solidFill>
              <a:srgbClr val="000000"/>
            </a:solidFill>
            <a:ln w="12700">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20" name="矩形"/>
            <p:cNvSpPr/>
            <p:nvPr/>
          </p:nvSpPr>
          <p:spPr>
            <a:xfrm>
              <a:off x="4480190" y="5953041"/>
              <a:ext cx="568396" cy="287511"/>
            </a:xfrm>
            <a:prstGeom prst="rect">
              <a:avLst/>
            </a:prstGeom>
            <a:solidFill>
              <a:schemeClr val="bg2">
                <a:lumMod val="50000"/>
                <a:alpha val="33874"/>
              </a:schemeClr>
            </a:solidFill>
            <a:ln w="12700">
              <a:miter lim="400000"/>
            </a:ln>
          </p:spPr>
          <p:txBody>
            <a:bodyPr lIns="25400" tIns="25400" rIns="25400" bIns="25400" anchor="ctr"/>
            <a:lstStyle/>
            <a:p>
              <a:pPr algn="ct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dirty="0"/>
            </a:p>
          </p:txBody>
        </p:sp>
        <p:sp>
          <p:nvSpPr>
            <p:cNvPr id="321" name="Loss"/>
            <p:cNvSpPr txBox="1"/>
            <p:nvPr/>
          </p:nvSpPr>
          <p:spPr>
            <a:xfrm>
              <a:off x="4689685" y="5925178"/>
              <a:ext cx="51361" cy="297517"/>
            </a:xfrm>
            <a:prstGeom prst="rect">
              <a:avLst/>
            </a:prstGeom>
            <a:ln w="12700">
              <a:miter lim="400000"/>
            </a:ln>
          </p:spPr>
          <p:txBody>
            <a:bodyPr wrap="none" lIns="25400" tIns="25400" rIns="25400" bIns="25400" anchor="ctr">
              <a:spAutoFit/>
            </a:bodyPr>
            <a:lstStyle>
              <a:lvl1pPr defTabSz="825500">
                <a:defRPr sz="3200">
                  <a:solidFill>
                    <a:schemeClr val="accent3">
                      <a:hueOff val="914338"/>
                      <a:satOff val="31515"/>
                      <a:lumOff val="-30788"/>
                    </a:schemeClr>
                  </a:solidFill>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pPr algn="ctr"/>
              <a:endParaRPr sz="1600" dirty="0">
                <a:latin typeface="+mn-lt"/>
              </a:endParaRPr>
            </a:p>
          </p:txBody>
        </p:sp>
        <p:cxnSp>
          <p:nvCxnSpPr>
            <p:cNvPr id="322" name="连接线"/>
            <p:cNvCxnSpPr/>
            <p:nvPr/>
          </p:nvCxnSpPr>
          <p:spPr>
            <a:xfrm flipH="1" flipV="1">
              <a:off x="3409236" y="5759430"/>
              <a:ext cx="977789" cy="302006"/>
            </a:xfrm>
            <a:prstGeom prst="straightConnector1">
              <a:avLst/>
            </a:prstGeom>
            <a:ln w="38100">
              <a:solidFill>
                <a:schemeClr val="accent3">
                  <a:hueOff val="914338"/>
                  <a:satOff val="31515"/>
                  <a:lumOff val="-30788"/>
                </a:schemeClr>
              </a:solidFill>
              <a:custDash>
                <a:ds d="200000" sp="200000"/>
              </a:custDash>
              <a:miter lim="400000"/>
              <a:headEnd type="triangle"/>
            </a:ln>
          </p:spPr>
        </p:cxnSp>
        <p:cxnSp>
          <p:nvCxnSpPr>
            <p:cNvPr id="323" name="连接线"/>
            <p:cNvCxnSpPr/>
            <p:nvPr/>
          </p:nvCxnSpPr>
          <p:spPr>
            <a:xfrm flipH="1">
              <a:off x="3447545" y="6163646"/>
              <a:ext cx="939480" cy="277180"/>
            </a:xfrm>
            <a:prstGeom prst="straightConnector1">
              <a:avLst/>
            </a:prstGeom>
            <a:ln w="38100">
              <a:solidFill>
                <a:schemeClr val="accent3">
                  <a:hueOff val="914338"/>
                  <a:satOff val="31515"/>
                  <a:lumOff val="-30788"/>
                </a:schemeClr>
              </a:solidFill>
              <a:custDash>
                <a:ds d="200000" sp="200000"/>
              </a:custDash>
              <a:miter lim="400000"/>
              <a:headEnd type="triangle"/>
            </a:ln>
          </p:spPr>
        </p:cxnSp>
        <p:sp>
          <p:nvSpPr>
            <p:cNvPr id="324" name="线条"/>
            <p:cNvSpPr/>
            <p:nvPr/>
          </p:nvSpPr>
          <p:spPr>
            <a:xfrm>
              <a:off x="5054958" y="6063887"/>
              <a:ext cx="1662949" cy="1"/>
            </a:xfrm>
            <a:prstGeom prst="line">
              <a:avLst/>
            </a:prstGeom>
            <a:ln w="38100">
              <a:solidFill>
                <a:schemeClr val="accent3">
                  <a:hueOff val="914338"/>
                  <a:satOff val="31515"/>
                  <a:lumOff val="-30788"/>
                </a:schemeClr>
              </a:solidFill>
              <a:custDash>
                <a:ds d="200000" sp="200000"/>
              </a:custDash>
              <a:miter lim="400000"/>
              <a:tailEnd type="triangle"/>
            </a:ln>
          </p:spPr>
          <p:txBody>
            <a:bodyPr lIns="25400" tIns="25400" rIns="25400" bIns="25400" anchor="ctr"/>
            <a:lstStyle/>
            <a:p>
              <a:endParaRPr sz="900"/>
            </a:p>
          </p:txBody>
        </p:sp>
        <p:sp>
          <p:nvSpPr>
            <p:cNvPr id="325" name="矩形"/>
            <p:cNvSpPr/>
            <p:nvPr/>
          </p:nvSpPr>
          <p:spPr>
            <a:xfrm>
              <a:off x="1977629" y="5205473"/>
              <a:ext cx="9985072" cy="1600007"/>
            </a:xfrm>
            <a:prstGeom prst="rect">
              <a:avLst/>
            </a:prstGeom>
            <a:ln w="25400">
              <a:solidFill>
                <a:srgbClr val="000000"/>
              </a:solidFill>
              <a:custDash>
                <a:ds d="600000" sp="600000"/>
              </a:custDash>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28" name="箭头"/>
            <p:cNvSpPr/>
            <p:nvPr/>
          </p:nvSpPr>
          <p:spPr>
            <a:xfrm>
              <a:off x="8710954" y="5911941"/>
              <a:ext cx="323127" cy="303894"/>
            </a:xfrm>
            <a:prstGeom prst="rightArrow">
              <a:avLst>
                <a:gd name="adj1" fmla="val 32362"/>
                <a:gd name="adj2" fmla="val 51149"/>
              </a:avLst>
            </a:prstGeom>
            <a:solidFill>
              <a:srgbClr val="000000"/>
            </a:solidFill>
            <a:ln w="12700">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29" name="Local Prompt Training"/>
            <p:cNvSpPr txBox="1"/>
            <p:nvPr/>
          </p:nvSpPr>
          <p:spPr>
            <a:xfrm>
              <a:off x="9003006" y="6388755"/>
              <a:ext cx="2788615" cy="383695"/>
            </a:xfrm>
            <a:prstGeom prst="rect">
              <a:avLst/>
            </a:prstGeom>
            <a:noFill/>
            <a:ln w="12700">
              <a:solidFill>
                <a:srgbClr val="000000"/>
              </a:solidFill>
              <a:miter lim="400000"/>
            </a:ln>
          </p:spPr>
          <p:txBody>
            <a:bodyPr wrap="square" lIns="25400" tIns="25400" rIns="25400" bIns="25400" anchor="ctr">
              <a:spAutoFit/>
            </a:bodyPr>
            <a:lstStyle>
              <a:lvl1pPr algn="l">
                <a:lnSpc>
                  <a:spcPct val="90000"/>
                </a:lnSpc>
                <a:spcBef>
                  <a:spcPts val="4500"/>
                </a:spcBef>
                <a:defRPr sz="4800" b="1">
                  <a:solidFill>
                    <a:srgbClr val="FFFFFF"/>
                  </a:solidFill>
                </a:defRPr>
              </a:lvl1pPr>
            </a:lstStyle>
            <a:p>
              <a:r>
                <a:rPr sz="2400" dirty="0">
                  <a:solidFill>
                    <a:schemeClr val="tx1"/>
                  </a:solidFill>
                </a:rPr>
                <a:t>Local Prompt Training</a:t>
              </a:r>
            </a:p>
          </p:txBody>
        </p:sp>
        <p:sp>
          <p:nvSpPr>
            <p:cNvPr id="370" name="箭头"/>
            <p:cNvSpPr/>
            <p:nvPr/>
          </p:nvSpPr>
          <p:spPr>
            <a:xfrm>
              <a:off x="7497461" y="5337708"/>
              <a:ext cx="323127" cy="303894"/>
            </a:xfrm>
            <a:prstGeom prst="rightArrow">
              <a:avLst>
                <a:gd name="adj1" fmla="val 32362"/>
                <a:gd name="adj2" fmla="val 51149"/>
              </a:avLst>
            </a:prstGeom>
            <a:solidFill>
              <a:srgbClr val="000000"/>
            </a:solidFill>
            <a:ln w="12700">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71" name="Forward"/>
            <p:cNvSpPr txBox="1"/>
            <p:nvPr/>
          </p:nvSpPr>
          <p:spPr>
            <a:xfrm>
              <a:off x="7922386" y="5330020"/>
              <a:ext cx="744948" cy="297517"/>
            </a:xfrm>
            <a:prstGeom prst="rect">
              <a:avLst/>
            </a:prstGeom>
            <a:ln w="12700">
              <a:miter lim="400000"/>
            </a:ln>
          </p:spPr>
          <p:txBody>
            <a:bodyPr wrap="none" lIns="25400" tIns="25400" rIns="25400" bIns="25400" anchor="ctr">
              <a:spAutoFit/>
            </a:bodyPr>
            <a:lstStyle>
              <a:lvl1pPr defTabSz="82550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r>
                <a:rPr sz="1600" dirty="0">
                  <a:latin typeface="+mn-lt"/>
                </a:rPr>
                <a:t>Forward</a:t>
              </a:r>
            </a:p>
          </p:txBody>
        </p:sp>
        <p:sp>
          <p:nvSpPr>
            <p:cNvPr id="372" name="线条"/>
            <p:cNvSpPr/>
            <p:nvPr/>
          </p:nvSpPr>
          <p:spPr>
            <a:xfrm>
              <a:off x="8906739" y="5489654"/>
              <a:ext cx="568396" cy="1"/>
            </a:xfrm>
            <a:prstGeom prst="line">
              <a:avLst/>
            </a:prstGeom>
            <a:ln w="38100">
              <a:solidFill>
                <a:schemeClr val="accent3">
                  <a:hueOff val="914338"/>
                  <a:satOff val="31515"/>
                  <a:lumOff val="-30788"/>
                </a:schemeClr>
              </a:solidFill>
              <a:custDash>
                <a:ds d="200000" sp="200000"/>
              </a:custDash>
              <a:miter lim="400000"/>
              <a:tailEnd type="triangle"/>
            </a:ln>
          </p:spPr>
          <p:txBody>
            <a:bodyPr lIns="25400" tIns="25400" rIns="25400" bIns="25400" anchor="ctr"/>
            <a:lstStyle/>
            <a:p>
              <a:endParaRPr sz="900"/>
            </a:p>
          </p:txBody>
        </p:sp>
        <p:sp>
          <p:nvSpPr>
            <p:cNvPr id="373" name="Backward"/>
            <p:cNvSpPr txBox="1"/>
            <p:nvPr/>
          </p:nvSpPr>
          <p:spPr>
            <a:xfrm>
              <a:off x="9550963" y="5332095"/>
              <a:ext cx="860492" cy="297517"/>
            </a:xfrm>
            <a:prstGeom prst="rect">
              <a:avLst/>
            </a:prstGeom>
            <a:ln w="12700">
              <a:miter lim="400000"/>
            </a:ln>
          </p:spPr>
          <p:txBody>
            <a:bodyPr wrap="none" lIns="25400" tIns="25400" rIns="25400" bIns="25400" anchor="ctr">
              <a:spAutoFit/>
            </a:bodyPr>
            <a:lstStyle>
              <a:lvl1pPr defTabSz="82550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pPr algn="ctr"/>
              <a:r>
                <a:rPr sz="1600" dirty="0">
                  <a:latin typeface="+mn-lt"/>
                </a:rPr>
                <a:t>Backward</a:t>
              </a:r>
            </a:p>
          </p:txBody>
        </p:sp>
        <p:sp>
          <p:nvSpPr>
            <p:cNvPr id="14" name="矩形"/>
            <p:cNvSpPr/>
            <p:nvPr/>
          </p:nvSpPr>
          <p:spPr>
            <a:xfrm>
              <a:off x="426383" y="5425429"/>
              <a:ext cx="1083853" cy="404216"/>
            </a:xfrm>
            <a:prstGeom prst="rect">
              <a:avLst/>
            </a:prstGeom>
            <a:solidFill>
              <a:schemeClr val="accent1">
                <a:lumOff val="16847"/>
                <a:alpha val="24617"/>
              </a:schemeClr>
            </a:solidFill>
            <a:ln w="12700">
              <a:miter lim="400000"/>
            </a:ln>
          </p:spPr>
          <p:txBody>
            <a:bodyPr lIns="25400" tIns="25400" rIns="25400" bIns="25400" anchor="ctr"/>
            <a:lstStyle/>
            <a:p>
              <a:pPr algn="ct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dirty="0"/>
            </a:p>
          </p:txBody>
        </p:sp>
        <p:sp>
          <p:nvSpPr>
            <p:cNvPr id="17" name="矩形"/>
            <p:cNvSpPr/>
            <p:nvPr/>
          </p:nvSpPr>
          <p:spPr>
            <a:xfrm>
              <a:off x="412262" y="6021455"/>
              <a:ext cx="1083853" cy="404216"/>
            </a:xfrm>
            <a:prstGeom prst="rect">
              <a:avLst/>
            </a:prstGeom>
            <a:solidFill>
              <a:srgbClr val="60D937">
                <a:alpha val="33874"/>
              </a:srgbClr>
            </a:solidFill>
            <a:ln w="12700">
              <a:miter lim="400000"/>
            </a:ln>
          </p:spPr>
          <p:txBody>
            <a:bodyPr lIns="25400" tIns="25400" rIns="25400" bIns="25400" anchor="ctr"/>
            <a:lstStyle/>
            <a:p>
              <a:pPr algn="ct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dirty="0"/>
            </a:p>
          </p:txBody>
        </p:sp>
        <p:sp>
          <p:nvSpPr>
            <p:cNvPr id="18" name="Best pizza ever !"/>
            <p:cNvSpPr txBox="1"/>
            <p:nvPr/>
          </p:nvSpPr>
          <p:spPr>
            <a:xfrm>
              <a:off x="4799149" y="5372343"/>
              <a:ext cx="1533368" cy="543739"/>
            </a:xfrm>
            <a:prstGeom prst="rect">
              <a:avLst/>
            </a:prstGeom>
            <a:ln w="12700">
              <a:miter lim="400000"/>
            </a:ln>
          </p:spPr>
          <p:txBody>
            <a:bodyPr wrap="none" lIns="25400" tIns="25400" rIns="25400" bIns="25400" anchor="ctr">
              <a:spAutoFit/>
            </a:bodyPr>
            <a:lstStyle>
              <a:lvl1pPr defTabSz="82550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pPr algn="ctr"/>
              <a:r>
                <a:rPr lang="en-US" altLang="zh-CN" sz="1600" dirty="0">
                  <a:latin typeface="+mn-lt"/>
                </a:rPr>
                <a:t>It was &lt;MASK&gt;. </a:t>
              </a:r>
            </a:p>
            <a:p>
              <a:pPr algn="ctr"/>
              <a:r>
                <a:rPr lang="en-US" altLang="zh-CN" sz="1600" dirty="0">
                  <a:latin typeface="+mn-lt"/>
                </a:rPr>
                <a:t>Pizza was good..."</a:t>
              </a:r>
            </a:p>
          </p:txBody>
        </p:sp>
        <p:sp>
          <p:nvSpPr>
            <p:cNvPr id="22" name="Best pizza ever !"/>
            <p:cNvSpPr txBox="1"/>
            <p:nvPr/>
          </p:nvSpPr>
          <p:spPr>
            <a:xfrm>
              <a:off x="501130" y="5485550"/>
              <a:ext cx="902363" cy="297517"/>
            </a:xfrm>
            <a:prstGeom prst="rect">
              <a:avLst/>
            </a:prstGeom>
            <a:ln w="12700">
              <a:miter lim="400000"/>
            </a:ln>
          </p:spPr>
          <p:txBody>
            <a:bodyPr wrap="none" lIns="25400" tIns="25400" rIns="25400" bIns="25400" anchor="ctr">
              <a:spAutoFit/>
            </a:bodyPr>
            <a:lstStyle>
              <a:lvl1pPr defTabSz="82550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pPr algn="ctr"/>
              <a:r>
                <a:rPr lang="en-US" sz="1600" b="1" dirty="0">
                  <a:latin typeface="+mn-lt"/>
                </a:rPr>
                <a:t>Input Text</a:t>
              </a:r>
              <a:endParaRPr sz="1600" b="1" dirty="0">
                <a:latin typeface="+mn-lt"/>
              </a:endParaRPr>
            </a:p>
          </p:txBody>
        </p:sp>
        <p:sp>
          <p:nvSpPr>
            <p:cNvPr id="25" name="Best pizza ever !"/>
            <p:cNvSpPr txBox="1"/>
            <p:nvPr/>
          </p:nvSpPr>
          <p:spPr>
            <a:xfrm>
              <a:off x="690947" y="6091238"/>
              <a:ext cx="501740" cy="297517"/>
            </a:xfrm>
            <a:prstGeom prst="rect">
              <a:avLst/>
            </a:prstGeom>
            <a:ln w="12700">
              <a:miter lim="400000"/>
            </a:ln>
          </p:spPr>
          <p:txBody>
            <a:bodyPr wrap="none" lIns="25400" tIns="25400" rIns="25400" bIns="25400" anchor="ctr">
              <a:spAutoFit/>
            </a:bodyPr>
            <a:lstStyle>
              <a:lvl1pPr defTabSz="82550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pPr algn="ctr"/>
              <a:r>
                <a:rPr lang="en-US" sz="1600" b="1" dirty="0">
                  <a:latin typeface="+mn-lt"/>
                </a:rPr>
                <a:t>Label</a:t>
              </a:r>
              <a:endParaRPr sz="1600" b="1" dirty="0">
                <a:latin typeface="+mn-lt"/>
              </a:endParaRPr>
            </a:p>
          </p:txBody>
        </p:sp>
        <p:sp>
          <p:nvSpPr>
            <p:cNvPr id="26" name="文本框 25"/>
            <p:cNvSpPr txBox="1"/>
            <p:nvPr/>
          </p:nvSpPr>
          <p:spPr>
            <a:xfrm>
              <a:off x="4475696" y="5904172"/>
              <a:ext cx="583814" cy="369332"/>
            </a:xfrm>
            <a:prstGeom prst="rect">
              <a:avLst/>
            </a:prstGeom>
            <a:noFill/>
          </p:spPr>
          <p:txBody>
            <a:bodyPr wrap="square" rtlCol="0">
              <a:spAutoFit/>
            </a:bodyPr>
            <a:lstStyle/>
            <a:p>
              <a:r>
                <a:rPr kumimoji="1" lang="en-US" altLang="zh-CN" dirty="0">
                  <a:solidFill>
                    <a:schemeClr val="bg1"/>
                  </a:solidFill>
                </a:rPr>
                <a:t>Loss</a:t>
              </a:r>
              <a:endParaRPr kumimoji="1" lang="zh-CN" altLang="en-US" dirty="0">
                <a:solidFill>
                  <a:schemeClr val="bg1"/>
                </a:solidFill>
              </a:endParaRPr>
            </a:p>
          </p:txBody>
        </p:sp>
      </p:grpSp>
      <p:sp>
        <p:nvSpPr>
          <p:cNvPr id="211" name="Clients"/>
          <p:cNvSpPr txBox="1"/>
          <p:nvPr/>
        </p:nvSpPr>
        <p:spPr>
          <a:xfrm rot="16200000">
            <a:off x="-289785" y="3317677"/>
            <a:ext cx="3029246" cy="383695"/>
          </a:xfrm>
          <a:prstGeom prst="rect">
            <a:avLst/>
          </a:prstGeom>
          <a:solidFill>
            <a:schemeClr val="bg2">
              <a:lumMod val="50000"/>
            </a:schemeClr>
          </a:solidFill>
          <a:ln w="12700">
            <a:miter lim="400000"/>
          </a:ln>
        </p:spPr>
        <p:txBody>
          <a:bodyPr wrap="square" lIns="25400" tIns="25400" rIns="25400" bIns="25400" anchor="ctr">
            <a:spAutoFit/>
          </a:bodyPr>
          <a:lstStyle>
            <a:lvl1pPr algn="l">
              <a:lnSpc>
                <a:spcPct val="90000"/>
              </a:lnSpc>
              <a:spcBef>
                <a:spcPts val="4500"/>
              </a:spcBef>
              <a:defRPr sz="4800">
                <a:solidFill>
                  <a:srgbClr val="FFFFFF"/>
                </a:solidFill>
              </a:defRPr>
            </a:lvl1pPr>
          </a:lstStyle>
          <a:p>
            <a:pPr algn="ctr"/>
            <a:r>
              <a:rPr sz="2400" dirty="0"/>
              <a:t>Clients</a:t>
            </a:r>
          </a:p>
        </p:txBody>
      </p:sp>
      <p:sp>
        <p:nvSpPr>
          <p:cNvPr id="255" name="矩形"/>
          <p:cNvSpPr/>
          <p:nvPr/>
        </p:nvSpPr>
        <p:spPr>
          <a:xfrm>
            <a:off x="1671509" y="2015203"/>
            <a:ext cx="2096932" cy="341526"/>
          </a:xfrm>
          <a:prstGeom prst="rect">
            <a:avLst/>
          </a:prstGeom>
          <a:solidFill>
            <a:srgbClr val="D5D5D5"/>
          </a:solidFill>
          <a:ln w="50800">
            <a:solidFill>
              <a:srgbClr val="000000"/>
            </a:solidFill>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256" name="椭圆形"/>
          <p:cNvSpPr/>
          <p:nvPr/>
        </p:nvSpPr>
        <p:spPr>
          <a:xfrm>
            <a:off x="1747904" y="2024034"/>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257" name="椭圆形"/>
          <p:cNvSpPr/>
          <p:nvPr/>
        </p:nvSpPr>
        <p:spPr>
          <a:xfrm>
            <a:off x="2095094" y="2025744"/>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dirty="0">
              <a:solidFill>
                <a:srgbClr val="FFFFFF"/>
              </a:solidFill>
              <a:latin typeface="Helvetica Neue Medium" panose="02000503000000020004"/>
              <a:ea typeface="Helvetica Neue Medium" panose="02000503000000020004"/>
              <a:cs typeface="Helvetica Neue Medium" panose="02000503000000020004"/>
            </a:endParaRPr>
          </a:p>
        </p:txBody>
      </p:sp>
      <p:sp>
        <p:nvSpPr>
          <p:cNvPr id="258" name="椭圆形"/>
          <p:cNvSpPr/>
          <p:nvPr/>
        </p:nvSpPr>
        <p:spPr>
          <a:xfrm>
            <a:off x="2416915" y="2025989"/>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259" name="…"/>
          <p:cNvSpPr txBox="1"/>
          <p:nvPr/>
        </p:nvSpPr>
        <p:spPr>
          <a:xfrm>
            <a:off x="2724462" y="1948951"/>
            <a:ext cx="264496"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sz="2400" dirty="0"/>
              <a:t>…</a:t>
            </a:r>
          </a:p>
        </p:txBody>
      </p:sp>
      <p:sp>
        <p:nvSpPr>
          <p:cNvPr id="260" name="椭圆形"/>
          <p:cNvSpPr/>
          <p:nvPr/>
        </p:nvSpPr>
        <p:spPr>
          <a:xfrm>
            <a:off x="3100320" y="2037454"/>
            <a:ext cx="291040"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262" name="椭圆形"/>
          <p:cNvSpPr/>
          <p:nvPr/>
        </p:nvSpPr>
        <p:spPr>
          <a:xfrm>
            <a:off x="3425760" y="2027810"/>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270" name="矩形"/>
          <p:cNvSpPr/>
          <p:nvPr/>
        </p:nvSpPr>
        <p:spPr>
          <a:xfrm>
            <a:off x="1687037" y="2552585"/>
            <a:ext cx="2096932" cy="341526"/>
          </a:xfrm>
          <a:prstGeom prst="rect">
            <a:avLst/>
          </a:prstGeom>
          <a:solidFill>
            <a:srgbClr val="D5D5D5"/>
          </a:solidFill>
          <a:ln w="50800">
            <a:solidFill>
              <a:srgbClr val="000000"/>
            </a:solidFill>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271" name="椭圆形"/>
          <p:cNvSpPr/>
          <p:nvPr/>
        </p:nvSpPr>
        <p:spPr>
          <a:xfrm>
            <a:off x="1748710" y="2574576"/>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272" name="椭圆形"/>
          <p:cNvSpPr/>
          <p:nvPr/>
        </p:nvSpPr>
        <p:spPr>
          <a:xfrm>
            <a:off x="2083569" y="2574576"/>
            <a:ext cx="291040"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273" name="椭圆形"/>
          <p:cNvSpPr/>
          <p:nvPr/>
        </p:nvSpPr>
        <p:spPr>
          <a:xfrm>
            <a:off x="2418429" y="2574576"/>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274" name="…"/>
          <p:cNvSpPr txBox="1"/>
          <p:nvPr/>
        </p:nvSpPr>
        <p:spPr>
          <a:xfrm>
            <a:off x="2713955" y="2432645"/>
            <a:ext cx="264496"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sz="2400"/>
              <a:t>…</a:t>
            </a:r>
          </a:p>
        </p:txBody>
      </p:sp>
      <p:sp>
        <p:nvSpPr>
          <p:cNvPr id="275" name="椭圆形"/>
          <p:cNvSpPr/>
          <p:nvPr/>
        </p:nvSpPr>
        <p:spPr>
          <a:xfrm>
            <a:off x="3088149" y="2574576"/>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276" name="椭圆形"/>
          <p:cNvSpPr/>
          <p:nvPr/>
        </p:nvSpPr>
        <p:spPr>
          <a:xfrm>
            <a:off x="3415253" y="2574576"/>
            <a:ext cx="291040"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277" name="矩形"/>
          <p:cNvSpPr/>
          <p:nvPr/>
        </p:nvSpPr>
        <p:spPr>
          <a:xfrm>
            <a:off x="1687037" y="3076982"/>
            <a:ext cx="2096932" cy="341526"/>
          </a:xfrm>
          <a:prstGeom prst="rect">
            <a:avLst/>
          </a:prstGeom>
          <a:solidFill>
            <a:srgbClr val="D5D5D5"/>
          </a:solidFill>
          <a:ln w="50800">
            <a:solidFill>
              <a:srgbClr val="000000"/>
            </a:solidFill>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279" name="椭圆形"/>
          <p:cNvSpPr/>
          <p:nvPr/>
        </p:nvSpPr>
        <p:spPr>
          <a:xfrm>
            <a:off x="2083569" y="3098973"/>
            <a:ext cx="291040"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280" name="椭圆形"/>
          <p:cNvSpPr/>
          <p:nvPr/>
        </p:nvSpPr>
        <p:spPr>
          <a:xfrm>
            <a:off x="2418429" y="3098973"/>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281" name="…"/>
          <p:cNvSpPr txBox="1"/>
          <p:nvPr/>
        </p:nvSpPr>
        <p:spPr>
          <a:xfrm>
            <a:off x="2713955" y="2957041"/>
            <a:ext cx="264496"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sz="2400" dirty="0"/>
              <a:t>…</a:t>
            </a:r>
          </a:p>
        </p:txBody>
      </p:sp>
      <p:sp>
        <p:nvSpPr>
          <p:cNvPr id="282" name="椭圆形"/>
          <p:cNvSpPr/>
          <p:nvPr/>
        </p:nvSpPr>
        <p:spPr>
          <a:xfrm>
            <a:off x="3088149" y="3098973"/>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283" name="椭圆形"/>
          <p:cNvSpPr/>
          <p:nvPr/>
        </p:nvSpPr>
        <p:spPr>
          <a:xfrm>
            <a:off x="3415253" y="3098973"/>
            <a:ext cx="291040"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284" name="…"/>
          <p:cNvSpPr txBox="1"/>
          <p:nvPr/>
        </p:nvSpPr>
        <p:spPr>
          <a:xfrm>
            <a:off x="2713955" y="3489253"/>
            <a:ext cx="264496"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sz="2400"/>
              <a:t>…</a:t>
            </a:r>
          </a:p>
        </p:txBody>
      </p:sp>
      <p:sp>
        <p:nvSpPr>
          <p:cNvPr id="285" name="矩形"/>
          <p:cNvSpPr/>
          <p:nvPr/>
        </p:nvSpPr>
        <p:spPr>
          <a:xfrm>
            <a:off x="1699371" y="4640452"/>
            <a:ext cx="2096932" cy="341526"/>
          </a:xfrm>
          <a:prstGeom prst="rect">
            <a:avLst/>
          </a:prstGeom>
          <a:solidFill>
            <a:srgbClr val="D5D5D5"/>
          </a:solidFill>
          <a:ln w="50800">
            <a:solidFill>
              <a:srgbClr val="000000"/>
            </a:solidFill>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286" name="椭圆形"/>
          <p:cNvSpPr/>
          <p:nvPr/>
        </p:nvSpPr>
        <p:spPr>
          <a:xfrm>
            <a:off x="1761044" y="4662443"/>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287" name="椭圆形"/>
          <p:cNvSpPr/>
          <p:nvPr/>
        </p:nvSpPr>
        <p:spPr>
          <a:xfrm>
            <a:off x="2095904" y="4662443"/>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288" name="椭圆形"/>
          <p:cNvSpPr/>
          <p:nvPr/>
        </p:nvSpPr>
        <p:spPr>
          <a:xfrm>
            <a:off x="2430763" y="4662443"/>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289" name="…"/>
          <p:cNvSpPr txBox="1"/>
          <p:nvPr/>
        </p:nvSpPr>
        <p:spPr>
          <a:xfrm>
            <a:off x="2726290" y="4520511"/>
            <a:ext cx="264496"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sz="2400"/>
              <a:t>…</a:t>
            </a:r>
          </a:p>
        </p:txBody>
      </p:sp>
      <p:sp>
        <p:nvSpPr>
          <p:cNvPr id="290" name="椭圆形"/>
          <p:cNvSpPr/>
          <p:nvPr/>
        </p:nvSpPr>
        <p:spPr>
          <a:xfrm>
            <a:off x="3100483" y="4662443"/>
            <a:ext cx="291040"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291" name="椭圆形"/>
          <p:cNvSpPr/>
          <p:nvPr/>
        </p:nvSpPr>
        <p:spPr>
          <a:xfrm>
            <a:off x="3427587" y="4662443"/>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292" name="矩形"/>
          <p:cNvSpPr/>
          <p:nvPr/>
        </p:nvSpPr>
        <p:spPr>
          <a:xfrm>
            <a:off x="1687037" y="4159314"/>
            <a:ext cx="2096932" cy="341526"/>
          </a:xfrm>
          <a:prstGeom prst="rect">
            <a:avLst/>
          </a:prstGeom>
          <a:solidFill>
            <a:srgbClr val="D5D5D5"/>
          </a:solidFill>
          <a:ln w="50800">
            <a:solidFill>
              <a:srgbClr val="000000"/>
            </a:solidFill>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294" name="椭圆形"/>
          <p:cNvSpPr/>
          <p:nvPr/>
        </p:nvSpPr>
        <p:spPr>
          <a:xfrm>
            <a:off x="2083569" y="4181305"/>
            <a:ext cx="291040"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295" name="椭圆形"/>
          <p:cNvSpPr/>
          <p:nvPr/>
        </p:nvSpPr>
        <p:spPr>
          <a:xfrm>
            <a:off x="2418429" y="4181305"/>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296" name="…"/>
          <p:cNvSpPr txBox="1"/>
          <p:nvPr/>
        </p:nvSpPr>
        <p:spPr>
          <a:xfrm>
            <a:off x="2713955" y="4039373"/>
            <a:ext cx="264496"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sz="2400"/>
              <a:t>…</a:t>
            </a:r>
          </a:p>
        </p:txBody>
      </p:sp>
      <p:sp>
        <p:nvSpPr>
          <p:cNvPr id="297" name="椭圆形"/>
          <p:cNvSpPr/>
          <p:nvPr/>
        </p:nvSpPr>
        <p:spPr>
          <a:xfrm>
            <a:off x="3088149" y="4181305"/>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298" name="椭圆形"/>
          <p:cNvSpPr/>
          <p:nvPr/>
        </p:nvSpPr>
        <p:spPr>
          <a:xfrm>
            <a:off x="3415253" y="4181305"/>
            <a:ext cx="291040"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278" name="椭圆形"/>
          <p:cNvSpPr/>
          <p:nvPr/>
        </p:nvSpPr>
        <p:spPr>
          <a:xfrm>
            <a:off x="1748495" y="3099200"/>
            <a:ext cx="290830" cy="297815"/>
          </a:xfrm>
          <a:prstGeom prst="ellipse">
            <a:avLst/>
          </a:prstGeom>
          <a:solidFill>
            <a:schemeClr val="accent5">
              <a:hueOff val="-82419"/>
              <a:satOff val="-9511"/>
              <a:lumOff val="-16341"/>
            </a:schemeClr>
          </a:solidFill>
          <a:ln w="50800">
            <a:solidFill>
              <a:srgbClr val="000000"/>
            </a:solidFill>
            <a:prstDash val="sysDot"/>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293" name="椭圆形"/>
          <p:cNvSpPr/>
          <p:nvPr/>
        </p:nvSpPr>
        <p:spPr>
          <a:xfrm>
            <a:off x="1748710" y="4181305"/>
            <a:ext cx="291039" cy="297544"/>
          </a:xfrm>
          <a:prstGeom prst="ellipse">
            <a:avLst/>
          </a:prstGeom>
          <a:solidFill>
            <a:schemeClr val="accent5">
              <a:hueOff val="-82419"/>
              <a:satOff val="-9511"/>
              <a:lumOff val="-16341"/>
            </a:schemeClr>
          </a:solidFill>
          <a:ln w="50800">
            <a:solidFill>
              <a:srgbClr val="000000"/>
            </a:solidFill>
            <a:prstDash val="sysDot"/>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9" name="椭圆形"/>
          <p:cNvSpPr/>
          <p:nvPr/>
        </p:nvSpPr>
        <p:spPr>
          <a:xfrm>
            <a:off x="1747905" y="4187670"/>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5" name="椭圆形"/>
          <p:cNvSpPr/>
          <p:nvPr/>
        </p:nvSpPr>
        <p:spPr>
          <a:xfrm>
            <a:off x="1748289" y="3098338"/>
            <a:ext cx="291040"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33" name="椭圆形"/>
          <p:cNvSpPr/>
          <p:nvPr/>
        </p:nvSpPr>
        <p:spPr>
          <a:xfrm>
            <a:off x="1741530" y="3099200"/>
            <a:ext cx="291040"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34" name="椭圆形"/>
          <p:cNvSpPr/>
          <p:nvPr/>
        </p:nvSpPr>
        <p:spPr>
          <a:xfrm>
            <a:off x="1744090" y="4187670"/>
            <a:ext cx="291040"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38" name="标题 1"/>
          <p:cNvSpPr txBox="1"/>
          <p:nvPr/>
        </p:nvSpPr>
        <p:spPr>
          <a:xfrm>
            <a:off x="22694" y="48362"/>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dirty="0"/>
          </a:p>
        </p:txBody>
      </p:sp>
      <p:sp>
        <p:nvSpPr>
          <p:cNvPr id="43" name="标题 1"/>
          <p:cNvSpPr>
            <a:spLocks noGrp="1"/>
          </p:cNvSpPr>
          <p:nvPr>
            <p:ph type="title"/>
          </p:nvPr>
        </p:nvSpPr>
        <p:spPr>
          <a:xfrm>
            <a:off x="838200" y="365125"/>
            <a:ext cx="10515600" cy="1325563"/>
          </a:xfrm>
        </p:spPr>
        <p:txBody>
          <a:bodyPr/>
          <a:lstStyle/>
          <a:p>
            <a:r>
              <a:rPr kumimoji="1" lang="en-US" altLang="zh-CN" dirty="0"/>
              <a:t>Workflow</a:t>
            </a:r>
            <a:endParaRPr kumimoji="1" lang="zh-CN" altLang="en-US" dirty="0"/>
          </a:p>
        </p:txBody>
      </p:sp>
      <p:sp>
        <p:nvSpPr>
          <p:cNvPr id="44" name="椭圆形"/>
          <p:cNvSpPr/>
          <p:nvPr/>
        </p:nvSpPr>
        <p:spPr>
          <a:xfrm>
            <a:off x="1741736" y="3104714"/>
            <a:ext cx="291040"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47" name="椭圆形"/>
          <p:cNvSpPr/>
          <p:nvPr/>
        </p:nvSpPr>
        <p:spPr>
          <a:xfrm>
            <a:off x="1744090" y="4187670"/>
            <a:ext cx="291040"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48" name="Best pizza ever !"/>
          <p:cNvSpPr txBox="1"/>
          <p:nvPr/>
        </p:nvSpPr>
        <p:spPr>
          <a:xfrm>
            <a:off x="5561417" y="5038146"/>
            <a:ext cx="51361" cy="297517"/>
          </a:xfrm>
          <a:prstGeom prst="rect">
            <a:avLst/>
          </a:prstGeom>
          <a:ln w="12700">
            <a:miter lim="400000"/>
          </a:ln>
        </p:spPr>
        <p:txBody>
          <a:bodyPr wrap="none" lIns="25400" tIns="25400" rIns="25400" bIns="25400" anchor="ctr">
            <a:spAutoFit/>
          </a:bodyPr>
          <a:lstStyle>
            <a:lvl1pPr defTabSz="82550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pPr algn="ctr"/>
            <a:endParaRPr lang="en-US" sz="1600" dirty="0">
              <a:latin typeface="+mn-lt"/>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5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7" presetClass="emph" presetSubtype="2" fill="hold" nodeType="clickEffect">
                                  <p:stCondLst>
                                    <p:cond delay="0"/>
                                  </p:stCondLst>
                                  <p:childTnLst>
                                    <p:animClr clrSpc="rgb" dir="cw">
                                      <p:cBhvr>
                                        <p:cTn id="28" dur="10" fill="hold"/>
                                        <p:tgtEl>
                                          <p:spTgt spid="277"/>
                                        </p:tgtEl>
                                        <p:attrNameLst>
                                          <p:attrName>stroke.color</p:attrName>
                                        </p:attrNameLst>
                                      </p:cBhvr>
                                      <p:to>
                                        <a:srgbClr val="60DA36"/>
                                      </p:to>
                                    </p:animClr>
                                    <p:set>
                                      <p:cBhvr>
                                        <p:cTn id="29" dur="10" fill="hold"/>
                                        <p:tgtEl>
                                          <p:spTgt spid="277"/>
                                        </p:tgtEl>
                                        <p:attrNameLst>
                                          <p:attrName>stroke.on</p:attrName>
                                        </p:attrNameLst>
                                      </p:cBhvr>
                                      <p:to>
                                        <p:strVal val="true"/>
                                      </p:to>
                                    </p:set>
                                  </p:childTnLst>
                                </p:cTn>
                              </p:par>
                              <p:par>
                                <p:cTn id="30" presetID="7" presetClass="emph" presetSubtype="2" fill="hold" nodeType="withEffect">
                                  <p:stCondLst>
                                    <p:cond delay="0"/>
                                  </p:stCondLst>
                                  <p:childTnLst>
                                    <p:animClr clrSpc="rgb" dir="cw">
                                      <p:cBhvr>
                                        <p:cTn id="31" dur="10" fill="hold"/>
                                        <p:tgtEl>
                                          <p:spTgt spid="292"/>
                                        </p:tgtEl>
                                        <p:attrNameLst>
                                          <p:attrName>stroke.color</p:attrName>
                                        </p:attrNameLst>
                                      </p:cBhvr>
                                      <p:to>
                                        <a:srgbClr val="60DA36"/>
                                      </p:to>
                                    </p:animClr>
                                    <p:set>
                                      <p:cBhvr>
                                        <p:cTn id="32" dur="10" fill="hold"/>
                                        <p:tgtEl>
                                          <p:spTgt spid="292"/>
                                        </p:tgtEl>
                                        <p:attrNameLst>
                                          <p:attrName>stroke.on</p:attrName>
                                        </p:attrNameLst>
                                      </p:cBhvr>
                                      <p:to>
                                        <p:strVal val="true"/>
                                      </p:to>
                                    </p:set>
                                  </p:childTnLst>
                                </p:cTn>
                              </p:par>
                            </p:childTnLst>
                          </p:cTn>
                        </p:par>
                      </p:childTnLst>
                    </p:cTn>
                  </p:par>
                  <p:par>
                    <p:cTn id="33" fill="hold">
                      <p:stCondLst>
                        <p:cond delay="indefinite"/>
                      </p:stCondLst>
                      <p:childTnLst>
                        <p:par>
                          <p:cTn id="34" fill="hold">
                            <p:stCondLst>
                              <p:cond delay="0"/>
                            </p:stCondLst>
                            <p:childTnLst>
                              <p:par>
                                <p:cTn id="35" presetID="42" presetClass="path" presetSubtype="0" accel="50000" decel="50000" fill="hold" grpId="0" nodeType="clickEffect">
                                  <p:stCondLst>
                                    <p:cond delay="0"/>
                                  </p:stCondLst>
                                  <p:childTnLst>
                                    <p:animMotion origin="layout" path="M 2.5E-6 -1.11111E-6 L 0.6612 -0.00301 " pathEditMode="relative" rAng="0" ptsTypes="AA">
                                      <p:cBhvr>
                                        <p:cTn id="36" dur="1000" fill="hold"/>
                                        <p:tgtEl>
                                          <p:spTgt spid="33"/>
                                        </p:tgtEl>
                                        <p:attrNameLst>
                                          <p:attrName>ppt_x</p:attrName>
                                          <p:attrName>ppt_y</p:attrName>
                                        </p:attrNameLst>
                                      </p:cBhvr>
                                      <p:rCtr x="33060" y="-162"/>
                                    </p:animMotion>
                                  </p:childTnLst>
                                </p:cTn>
                              </p:par>
                              <p:par>
                                <p:cTn id="37" presetID="1" presetClass="emph" presetSubtype="2" fill="hold" nodeType="withEffect">
                                  <p:stCondLst>
                                    <p:cond delay="0"/>
                                  </p:stCondLst>
                                  <p:childTnLst>
                                    <p:animClr clrSpc="rgb" dir="cw">
                                      <p:cBhvr>
                                        <p:cTn id="38" dur="1000" fill="hold"/>
                                        <p:tgtEl>
                                          <p:spTgt spid="33"/>
                                        </p:tgtEl>
                                        <p:attrNameLst>
                                          <p:attrName>fillcolor</p:attrName>
                                        </p:attrNameLst>
                                      </p:cBhvr>
                                      <p:to>
                                        <a:srgbClr val="699331"/>
                                      </p:to>
                                    </p:animClr>
                                    <p:set>
                                      <p:cBhvr>
                                        <p:cTn id="39" dur="1000" fill="hold"/>
                                        <p:tgtEl>
                                          <p:spTgt spid="33"/>
                                        </p:tgtEl>
                                        <p:attrNameLst>
                                          <p:attrName>fill.type</p:attrName>
                                        </p:attrNameLst>
                                      </p:cBhvr>
                                      <p:to>
                                        <p:strVal val="solid"/>
                                      </p:to>
                                    </p:set>
                                    <p:set>
                                      <p:cBhvr>
                                        <p:cTn id="40" dur="1000" fill="hold"/>
                                        <p:tgtEl>
                                          <p:spTgt spid="33"/>
                                        </p:tgtEl>
                                        <p:attrNameLst>
                                          <p:attrName>fill.on</p:attrName>
                                        </p:attrNameLst>
                                      </p:cBhvr>
                                      <p:to>
                                        <p:strVal val="true"/>
                                      </p:to>
                                    </p:set>
                                  </p:childTnLst>
                                </p:cTn>
                              </p:par>
                              <p:par>
                                <p:cTn id="41" presetID="1" presetClass="entr" presetSubtype="0" fill="hold" grpId="0" nodeType="withEffect">
                                  <p:stCondLst>
                                    <p:cond delay="0"/>
                                  </p:stCondLst>
                                  <p:childTnLst>
                                    <p:set>
                                      <p:cBhvr>
                                        <p:cTn id="42" dur="1" fill="hold">
                                          <p:stCondLst>
                                            <p:cond delay="0"/>
                                          </p:stCondLst>
                                        </p:cTn>
                                        <p:tgtEl>
                                          <p:spTgt spid="44"/>
                                        </p:tgtEl>
                                        <p:attrNameLst>
                                          <p:attrName>style.visibility</p:attrName>
                                        </p:attrNameLst>
                                      </p:cBhvr>
                                      <p:to>
                                        <p:strVal val="visible"/>
                                      </p:to>
                                    </p:set>
                                  </p:childTnLst>
                                </p:cTn>
                              </p:par>
                              <p:par>
                                <p:cTn id="43" presetID="0" presetClass="path" presetSubtype="0" accel="50000" decel="50000" fill="hold" grpId="0" nodeType="withEffect">
                                  <p:stCondLst>
                                    <p:cond delay="0"/>
                                  </p:stCondLst>
                                  <p:childTnLst>
                                    <p:animMotion origin="layout" path="M 2.08333E-6 4.07407E-6 L 0.65976 -0.00533 " pathEditMode="relative" rAng="0" ptsTypes="AA">
                                      <p:cBhvr>
                                        <p:cTn id="44" dur="1000" fill="hold"/>
                                        <p:tgtEl>
                                          <p:spTgt spid="34"/>
                                        </p:tgtEl>
                                        <p:attrNameLst>
                                          <p:attrName>ppt_x</p:attrName>
                                          <p:attrName>ppt_y</p:attrName>
                                        </p:attrNameLst>
                                      </p:cBhvr>
                                      <p:rCtr x="32982" y="-278"/>
                                    </p:animMotion>
                                  </p:childTnLst>
                                </p:cTn>
                              </p:par>
                              <p:par>
                                <p:cTn id="45" presetID="1" presetClass="emph" presetSubtype="2" fill="hold" nodeType="withEffect">
                                  <p:stCondLst>
                                    <p:cond delay="0"/>
                                  </p:stCondLst>
                                  <p:childTnLst>
                                    <p:animClr clrSpc="rgb" dir="cw">
                                      <p:cBhvr>
                                        <p:cTn id="46" dur="1000" fill="hold"/>
                                        <p:tgtEl>
                                          <p:spTgt spid="34"/>
                                        </p:tgtEl>
                                        <p:attrNameLst>
                                          <p:attrName>fillcolor</p:attrName>
                                        </p:attrNameLst>
                                      </p:cBhvr>
                                      <p:to>
                                        <a:srgbClr val="699331"/>
                                      </p:to>
                                    </p:animClr>
                                    <p:set>
                                      <p:cBhvr>
                                        <p:cTn id="47" dur="1000" fill="hold"/>
                                        <p:tgtEl>
                                          <p:spTgt spid="34"/>
                                        </p:tgtEl>
                                        <p:attrNameLst>
                                          <p:attrName>fill.type</p:attrName>
                                        </p:attrNameLst>
                                      </p:cBhvr>
                                      <p:to>
                                        <p:strVal val="solid"/>
                                      </p:to>
                                    </p:set>
                                    <p:set>
                                      <p:cBhvr>
                                        <p:cTn id="48" dur="1000" fill="hold"/>
                                        <p:tgtEl>
                                          <p:spTgt spid="34"/>
                                        </p:tgtEl>
                                        <p:attrNameLst>
                                          <p:attrName>fill.on</p:attrName>
                                        </p:attrNameLst>
                                      </p:cBhvr>
                                      <p:to>
                                        <p:strVal val="true"/>
                                      </p:to>
                                    </p:set>
                                  </p:childTnLst>
                                </p:cTn>
                              </p:par>
                              <p:par>
                                <p:cTn id="49" presetID="1" presetClass="entr" presetSubtype="0" fill="hold" grpId="0" nodeType="withEffect">
                                  <p:stCondLst>
                                    <p:cond delay="0"/>
                                  </p:stCondLst>
                                  <p:childTnLst>
                                    <p:set>
                                      <p:cBhvr>
                                        <p:cTn id="50"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5" grpId="0" animBg="1"/>
      <p:bldP spid="33" grpId="0" animBg="1"/>
      <p:bldP spid="34" grpId="0" animBg="1"/>
      <p:bldP spid="44" grpId="0" animBg="1"/>
      <p:bldP spid="4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en-US" altLang="zh-CN" dirty="0"/>
              <a:t>Experiments</a:t>
            </a:r>
            <a:endParaRPr lang="zh-CN" altLang="en-US" dirty="0"/>
          </a:p>
        </p:txBody>
      </p:sp>
      <p:sp>
        <p:nvSpPr>
          <p:cNvPr id="5" name="副标题 4"/>
          <p:cNvSpPr>
            <a:spLocks noGrp="1"/>
          </p:cNvSpPr>
          <p:nvPr>
            <p:ph type="subTitle" idx="1"/>
          </p:nvPr>
        </p:nvSpPr>
        <p:spPr/>
        <p:txBody>
          <a:bodyPr/>
          <a:lstStyle/>
          <a:p>
            <a:r>
              <a:rPr lang="en-US" altLang="zh-CN" dirty="0"/>
              <a:t>Convergence performance and system cost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Experiment setup</a:t>
            </a:r>
            <a:endParaRPr kumimoji="1" lang="zh-CN" altLang="en-US" dirty="0"/>
          </a:p>
        </p:txBody>
      </p:sp>
      <p:pic>
        <p:nvPicPr>
          <p:cNvPr id="4" name="图片 3"/>
          <p:cNvPicPr>
            <a:picLocks noChangeAspect="1"/>
          </p:cNvPicPr>
          <p:nvPr/>
        </p:nvPicPr>
        <p:blipFill rotWithShape="1">
          <a:blip r:embed="rId3"/>
          <a:srcRect l="7640" t="27385" r="50906" b="63664"/>
          <a:stretch>
            <a:fillRect/>
          </a:stretch>
        </p:blipFill>
        <p:spPr>
          <a:xfrm>
            <a:off x="855476" y="1690688"/>
            <a:ext cx="10481045" cy="2928973"/>
          </a:xfrm>
          <a:prstGeom prst="rect">
            <a:avLst/>
          </a:prstGeom>
        </p:spPr>
      </p:pic>
      <p:graphicFrame>
        <p:nvGraphicFramePr>
          <p:cNvPr id="11" name="表格 11"/>
          <p:cNvGraphicFramePr>
            <a:graphicFrameLocks noGrp="1"/>
          </p:cNvGraphicFramePr>
          <p:nvPr/>
        </p:nvGraphicFramePr>
        <p:xfrm>
          <a:off x="2110239" y="4794319"/>
          <a:ext cx="7971518" cy="745985"/>
        </p:xfrm>
        <a:graphic>
          <a:graphicData uri="http://schemas.openxmlformats.org/drawingml/2006/table">
            <a:tbl>
              <a:tblPr firstRow="1" bandRow="1">
                <a:tableStyleId>{5C22544A-7EE6-4342-B048-85BDC9FD1C3A}</a:tableStyleId>
              </a:tblPr>
              <a:tblGrid>
                <a:gridCol w="3562804">
                  <a:extLst>
                    <a:ext uri="{9D8B030D-6E8A-4147-A177-3AD203B41FA5}">
                      <a16:colId xmlns:a16="http://schemas.microsoft.com/office/drawing/2014/main" val="20000"/>
                    </a:ext>
                  </a:extLst>
                </a:gridCol>
                <a:gridCol w="4408714">
                  <a:extLst>
                    <a:ext uri="{9D8B030D-6E8A-4147-A177-3AD203B41FA5}">
                      <a16:colId xmlns:a16="http://schemas.microsoft.com/office/drawing/2014/main" val="20001"/>
                    </a:ext>
                  </a:extLst>
                </a:gridCol>
              </a:tblGrid>
              <a:tr h="323228">
                <a:tc>
                  <a:txBody>
                    <a:bodyPr/>
                    <a:lstStyle/>
                    <a:p>
                      <a:r>
                        <a:rPr lang="en-US" altLang="zh-CN" dirty="0"/>
                        <a:t>Server </a:t>
                      </a:r>
                      <a:endParaRPr lang="zh-CN" altLang="en-US" dirty="0"/>
                    </a:p>
                  </a:txBody>
                  <a:tcPr>
                    <a:solidFill>
                      <a:schemeClr val="bg2">
                        <a:lumMod val="50000"/>
                      </a:schemeClr>
                    </a:solidFill>
                  </a:tcPr>
                </a:tc>
                <a:tc>
                  <a:txBody>
                    <a:bodyPr/>
                    <a:lstStyle/>
                    <a:p>
                      <a:r>
                        <a:rPr lang="en-US" altLang="zh-CN" dirty="0"/>
                        <a:t>Edge device</a:t>
                      </a:r>
                      <a:endParaRPr lang="zh-CN" altLang="en-US" dirty="0"/>
                    </a:p>
                  </a:txBody>
                  <a:tcPr>
                    <a:solidFill>
                      <a:schemeClr val="bg2">
                        <a:lumMod val="50000"/>
                      </a:schemeClr>
                    </a:solidFill>
                  </a:tcPr>
                </a:tc>
                <a:extLst>
                  <a:ext uri="{0D108BD9-81ED-4DB2-BD59-A6C34878D82A}">
                    <a16:rowId xmlns:a16="http://schemas.microsoft.com/office/drawing/2014/main" val="10000"/>
                  </a:ext>
                </a:extLst>
              </a:tr>
              <a:tr h="380225">
                <a:tc>
                  <a:txBody>
                    <a:bodyPr/>
                    <a:lstStyle/>
                    <a:p>
                      <a:r>
                        <a:rPr lang="en-US" altLang="zh-CN" dirty="0"/>
                        <a:t>a GPU server with 8x NVIDIA A40.</a:t>
                      </a:r>
                      <a:endParaRPr lang="zh-CN" altLang="en-US" dirty="0"/>
                    </a:p>
                  </a:txBody>
                  <a:tcPr>
                    <a:solidFill>
                      <a:schemeClr val="bg2"/>
                    </a:solidFill>
                  </a:tcPr>
                </a:tc>
                <a:tc>
                  <a:txBody>
                    <a:bodyPr/>
                    <a:lstStyle/>
                    <a:p>
                      <a:r>
                        <a:rPr lang="en-US" altLang="zh-CN" dirty="0"/>
                        <a:t>Jetson TX2, 256-core NVIDIA Pascal™ GPU.</a:t>
                      </a:r>
                      <a:endParaRPr lang="zh-CN" altLang="en-US" dirty="0"/>
                    </a:p>
                  </a:txBody>
                  <a:tcPr>
                    <a:solidFill>
                      <a:schemeClr val="bg2"/>
                    </a:solid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Performance across data scales</a:t>
            </a:r>
            <a:endParaRPr kumimoji="1" lang="zh-CN" altLang="en-US" dirty="0"/>
          </a:p>
        </p:txBody>
      </p:sp>
      <p:pic>
        <p:nvPicPr>
          <p:cNvPr id="4" name="图片 3"/>
          <p:cNvPicPr>
            <a:picLocks noChangeAspect="1"/>
          </p:cNvPicPr>
          <p:nvPr/>
        </p:nvPicPr>
        <p:blipFill rotWithShape="1">
          <a:blip r:embed="rId3"/>
          <a:srcRect l="6855" t="9675" r="8554" b="77322"/>
          <a:stretch>
            <a:fillRect/>
          </a:stretch>
        </p:blipFill>
        <p:spPr>
          <a:xfrm>
            <a:off x="414883" y="1994071"/>
            <a:ext cx="11362234" cy="2260192"/>
          </a:xfrm>
          <a:prstGeom prst="rect">
            <a:avLst/>
          </a:prstGeom>
        </p:spPr>
      </p:pic>
      <p:sp>
        <p:nvSpPr>
          <p:cNvPr id="10" name="文本框 9"/>
          <p:cNvSpPr txBox="1"/>
          <p:nvPr/>
        </p:nvSpPr>
        <p:spPr>
          <a:xfrm>
            <a:off x="1209090" y="4553883"/>
            <a:ext cx="9773819" cy="1938992"/>
          </a:xfrm>
          <a:prstGeom prst="rect">
            <a:avLst/>
          </a:prstGeom>
          <a:noFill/>
        </p:spPr>
        <p:txBody>
          <a:bodyPr wrap="square">
            <a:spAutoFit/>
          </a:bodyPr>
          <a:lstStyle/>
          <a:p>
            <a:pPr marL="285750" indent="-285750">
              <a:buFont typeface="Arial" panose="020B0604020202020204" pitchFamily="34" charset="0"/>
              <a:buChar char="•"/>
            </a:pPr>
            <a:r>
              <a:rPr lang="en-US" altLang="zh-CN" sz="2400" dirty="0"/>
              <a:t>AUG-</a:t>
            </a:r>
            <a:r>
              <a:rPr lang="en-US" altLang="zh-CN" sz="2400" dirty="0" err="1"/>
              <a:t>FedPrompt</a:t>
            </a:r>
            <a:r>
              <a:rPr lang="en-US" altLang="zh-CN" sz="2400" dirty="0"/>
              <a:t> enjoys  up to </a:t>
            </a:r>
            <a:r>
              <a:rPr lang="en-US" altLang="zh-CN" sz="2400" dirty="0">
                <a:solidFill>
                  <a:srgbClr val="C00000"/>
                </a:solidFill>
              </a:rPr>
              <a:t>50%, 25%, 55%, 38% </a:t>
            </a:r>
            <a:r>
              <a:rPr lang="en-US" altLang="zh-CN" sz="2400" b="1" dirty="0"/>
              <a:t>accuracy</a:t>
            </a:r>
            <a:r>
              <a:rPr lang="en-US" altLang="zh-CN" sz="2400" dirty="0"/>
              <a:t> improvement separately for 4 datasets.</a:t>
            </a:r>
          </a:p>
          <a:p>
            <a:pPr marL="285750" indent="-285750">
              <a:buFont typeface="Arial" panose="020B0604020202020204" pitchFamily="34" charset="0"/>
              <a:buChar char="•"/>
            </a:pPr>
            <a:endParaRPr lang="en-US" altLang="zh-CN" sz="2400" dirty="0"/>
          </a:p>
          <a:p>
            <a:pPr marL="285750" indent="-285750">
              <a:buFont typeface="Arial" panose="020B0604020202020204" pitchFamily="34" charset="0"/>
              <a:buChar char="•"/>
            </a:pPr>
            <a:r>
              <a:rPr lang="en-US" altLang="zh-CN" sz="2400" dirty="0"/>
              <a:t>For a usable accuracy, AUG-</a:t>
            </a:r>
            <a:r>
              <a:rPr lang="en-US" altLang="zh-CN" sz="2400" dirty="0" err="1"/>
              <a:t>FedPrompt</a:t>
            </a:r>
            <a:r>
              <a:rPr lang="en-US" altLang="zh-CN" sz="2400" dirty="0"/>
              <a:t> saves up to </a:t>
            </a:r>
            <a:r>
              <a:rPr lang="en-US" altLang="zh-CN" sz="2400" dirty="0">
                <a:solidFill>
                  <a:srgbClr val="C00000"/>
                </a:solidFill>
              </a:rPr>
              <a:t>99.9%</a:t>
            </a:r>
            <a:r>
              <a:rPr lang="en-US" altLang="zh-CN" sz="2400" dirty="0"/>
              <a:t> training </a:t>
            </a:r>
            <a:r>
              <a:rPr lang="en-US" altLang="zh-CN" sz="2400" b="1" dirty="0"/>
              <a:t>data</a:t>
            </a:r>
            <a:r>
              <a:rPr lang="en-US" altLang="zh-CN" sz="2400" dirty="0"/>
              <a:t> compared to full-set federated finetuning.</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Impact of Data Augmentation</a:t>
            </a:r>
            <a:endParaRPr kumimoji="1" lang="zh-CN" altLang="en-US" dirty="0"/>
          </a:p>
        </p:txBody>
      </p:sp>
      <p:pic>
        <p:nvPicPr>
          <p:cNvPr id="4" name="图片 3"/>
          <p:cNvPicPr>
            <a:picLocks noChangeAspect="1"/>
          </p:cNvPicPr>
          <p:nvPr/>
        </p:nvPicPr>
        <p:blipFill rotWithShape="1">
          <a:blip r:embed="rId3"/>
          <a:srcRect l="50677" t="27412" r="7967" b="63175"/>
          <a:stretch>
            <a:fillRect/>
          </a:stretch>
        </p:blipFill>
        <p:spPr>
          <a:xfrm>
            <a:off x="1512328" y="1511817"/>
            <a:ext cx="9167339" cy="2700418"/>
          </a:xfrm>
          <a:prstGeom prst="rect">
            <a:avLst/>
          </a:prstGeom>
        </p:spPr>
      </p:pic>
      <p:sp>
        <p:nvSpPr>
          <p:cNvPr id="12" name="文本框 11"/>
          <p:cNvSpPr txBox="1"/>
          <p:nvPr/>
        </p:nvSpPr>
        <p:spPr>
          <a:xfrm>
            <a:off x="957942" y="4553883"/>
            <a:ext cx="10276113" cy="1938992"/>
          </a:xfrm>
          <a:prstGeom prst="rect">
            <a:avLst/>
          </a:prstGeom>
          <a:noFill/>
        </p:spPr>
        <p:txBody>
          <a:bodyPr wrap="square">
            <a:spAutoFit/>
          </a:bodyPr>
          <a:lstStyle/>
          <a:p>
            <a:pPr marL="285750" indent="-285750">
              <a:buFont typeface="Arial" panose="020B0604020202020204" pitchFamily="34" charset="0"/>
              <a:buChar char="•"/>
            </a:pPr>
            <a:r>
              <a:rPr kumimoji="1" lang="en-US" altLang="zh-CN" sz="2400" dirty="0"/>
              <a:t>AUG-</a:t>
            </a:r>
            <a:r>
              <a:rPr kumimoji="1" lang="en-US" altLang="zh-CN" sz="2400" dirty="0" err="1"/>
              <a:t>FedPrompt</a:t>
            </a:r>
            <a:r>
              <a:rPr kumimoji="1" lang="en-US" altLang="zh-CN" sz="2400" dirty="0"/>
              <a:t> shows competitive performance under various federated few-shot learning settings,  regardless of uniform or </a:t>
            </a:r>
            <a:r>
              <a:rPr kumimoji="1" lang="en-US" altLang="zh-CN" sz="2400" b="1" dirty="0"/>
              <a:t>skewed</a:t>
            </a:r>
            <a:r>
              <a:rPr kumimoji="1" lang="en-US" altLang="zh-CN" sz="2400" dirty="0"/>
              <a:t> label distribution.</a:t>
            </a:r>
          </a:p>
          <a:p>
            <a:pPr marL="285750" indent="-285750">
              <a:buFont typeface="Arial" panose="020B0604020202020204" pitchFamily="34" charset="0"/>
              <a:buChar char="•"/>
            </a:pPr>
            <a:endParaRPr kumimoji="1" lang="en-US" altLang="zh-CN" sz="2400" dirty="0"/>
          </a:p>
          <a:p>
            <a:pPr marL="285750" indent="-285750">
              <a:buFont typeface="Arial" panose="020B0604020202020204" pitchFamily="34" charset="0"/>
              <a:buChar char="•"/>
            </a:pPr>
            <a:r>
              <a:rPr lang="en-US" altLang="zh-CN" sz="2400" dirty="0"/>
              <a:t>Up to </a:t>
            </a:r>
            <a:r>
              <a:rPr lang="en-US" altLang="zh-CN" sz="2400" dirty="0">
                <a:solidFill>
                  <a:srgbClr val="C00000"/>
                </a:solidFill>
              </a:rPr>
              <a:t>95.3% </a:t>
            </a:r>
            <a:r>
              <a:rPr lang="en-US" altLang="zh-CN" sz="2400" dirty="0"/>
              <a:t>of unlabeled data is pseudo-labeled correctly at the convergence round.</a:t>
            </a:r>
            <a:endParaRPr lang="zh-CN" altLang="en-US" sz="24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System cost analysis</a:t>
            </a:r>
            <a:endParaRPr kumimoji="1" lang="zh-CN" altLang="en-US" dirty="0"/>
          </a:p>
        </p:txBody>
      </p:sp>
      <p:pic>
        <p:nvPicPr>
          <p:cNvPr id="4" name="图片 3"/>
          <p:cNvPicPr>
            <a:picLocks noChangeAspect="1"/>
          </p:cNvPicPr>
          <p:nvPr/>
        </p:nvPicPr>
        <p:blipFill rotWithShape="1">
          <a:blip r:embed="rId3"/>
          <a:srcRect l="51328" t="10230" r="7429" b="82817"/>
          <a:stretch>
            <a:fillRect/>
          </a:stretch>
        </p:blipFill>
        <p:spPr>
          <a:xfrm>
            <a:off x="455041" y="2026221"/>
            <a:ext cx="6075977" cy="1325564"/>
          </a:xfrm>
          <a:prstGeom prst="rect">
            <a:avLst/>
          </a:prstGeom>
        </p:spPr>
      </p:pic>
      <p:pic>
        <p:nvPicPr>
          <p:cNvPr id="5" name="图片 4"/>
          <p:cNvPicPr>
            <a:picLocks noChangeAspect="1"/>
          </p:cNvPicPr>
          <p:nvPr/>
        </p:nvPicPr>
        <p:blipFill rotWithShape="1">
          <a:blip r:embed="rId4"/>
          <a:srcRect l="50691" t="24273" r="8386" b="69758"/>
          <a:stretch>
            <a:fillRect/>
          </a:stretch>
        </p:blipFill>
        <p:spPr>
          <a:xfrm>
            <a:off x="406624" y="3595068"/>
            <a:ext cx="6124394" cy="1156040"/>
          </a:xfrm>
          <a:prstGeom prst="rect">
            <a:avLst/>
          </a:prstGeom>
        </p:spPr>
      </p:pic>
      <p:sp>
        <p:nvSpPr>
          <p:cNvPr id="10" name="内容占位符 2"/>
          <p:cNvSpPr txBox="1"/>
          <p:nvPr/>
        </p:nvSpPr>
        <p:spPr>
          <a:xfrm>
            <a:off x="6710573" y="4497469"/>
            <a:ext cx="5481427" cy="36933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en-US" altLang="zh-CN" sz="1600" dirty="0"/>
          </a:p>
        </p:txBody>
      </p:sp>
      <p:sp>
        <p:nvSpPr>
          <p:cNvPr id="14" name="文本框 13"/>
          <p:cNvSpPr txBox="1"/>
          <p:nvPr/>
        </p:nvSpPr>
        <p:spPr>
          <a:xfrm>
            <a:off x="7019196" y="2504337"/>
            <a:ext cx="4680408" cy="369332"/>
          </a:xfrm>
          <a:prstGeom prst="rect">
            <a:avLst/>
          </a:prstGeom>
          <a:solidFill>
            <a:schemeClr val="bg2"/>
          </a:solidFill>
        </p:spPr>
        <p:txBody>
          <a:bodyPr wrap="square">
            <a:spAutoFit/>
          </a:bodyPr>
          <a:lstStyle/>
          <a:p>
            <a:pPr marL="0" indent="0">
              <a:buNone/>
            </a:pPr>
            <a:r>
              <a:rPr kumimoji="1" lang="en-US" altLang="zh-CN" dirty="0"/>
              <a:t>AUG-</a:t>
            </a:r>
            <a:r>
              <a:rPr kumimoji="1" lang="en-US" altLang="zh-CN" dirty="0" err="1"/>
              <a:t>FedPrompt</a:t>
            </a:r>
            <a:r>
              <a:rPr kumimoji="1" lang="en-US" altLang="zh-CN" dirty="0"/>
              <a:t> prefers large language models.</a:t>
            </a:r>
          </a:p>
        </p:txBody>
      </p:sp>
      <p:sp>
        <p:nvSpPr>
          <p:cNvPr id="16" name="文本框 15"/>
          <p:cNvSpPr txBox="1"/>
          <p:nvPr/>
        </p:nvSpPr>
        <p:spPr>
          <a:xfrm>
            <a:off x="7006563" y="3849922"/>
            <a:ext cx="4680409" cy="646331"/>
          </a:xfrm>
          <a:prstGeom prst="rect">
            <a:avLst/>
          </a:prstGeom>
          <a:solidFill>
            <a:schemeClr val="bg2"/>
          </a:solidFill>
        </p:spPr>
        <p:txBody>
          <a:bodyPr wrap="square">
            <a:spAutoFit/>
          </a:bodyPr>
          <a:lstStyle/>
          <a:p>
            <a:pPr marL="0" indent="0">
              <a:buNone/>
            </a:pPr>
            <a:r>
              <a:rPr kumimoji="1" lang="en-US" altLang="zh-CN" sz="1800" dirty="0"/>
              <a:t>Finetuning these ‘behemoths’ can be extremely resource-intensive.</a:t>
            </a:r>
          </a:p>
        </p:txBody>
      </p:sp>
      <p:grpSp>
        <p:nvGrpSpPr>
          <p:cNvPr id="23" name="组合 22"/>
          <p:cNvGrpSpPr/>
          <p:nvPr/>
        </p:nvGrpSpPr>
        <p:grpSpPr>
          <a:xfrm>
            <a:off x="0" y="4866802"/>
            <a:ext cx="12192000" cy="1991198"/>
            <a:chOff x="0" y="4866802"/>
            <a:chExt cx="12192000" cy="1991198"/>
          </a:xfrm>
        </p:grpSpPr>
        <p:sp>
          <p:nvSpPr>
            <p:cNvPr id="22" name="矩形 21"/>
            <p:cNvSpPr/>
            <p:nvPr/>
          </p:nvSpPr>
          <p:spPr>
            <a:xfrm>
              <a:off x="0" y="4866802"/>
              <a:ext cx="12192000" cy="1991198"/>
            </a:xfrm>
            <a:prstGeom prst="rect">
              <a:avLst/>
            </a:prstGeom>
            <a:solidFill>
              <a:schemeClr val="accent2">
                <a:lumMod val="60000"/>
                <a:lumOff val="40000"/>
                <a:alpha val="3067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19" name="组合 18"/>
            <p:cNvGrpSpPr/>
            <p:nvPr/>
          </p:nvGrpSpPr>
          <p:grpSpPr>
            <a:xfrm>
              <a:off x="2083324" y="5172825"/>
              <a:ext cx="8648308" cy="1325563"/>
              <a:chOff x="2083324" y="5172825"/>
              <a:chExt cx="8648308" cy="1325563"/>
            </a:xfrm>
          </p:grpSpPr>
          <p:pic>
            <p:nvPicPr>
              <p:cNvPr id="17" name="图片 16"/>
              <p:cNvPicPr>
                <a:picLocks noChangeAspect="1"/>
              </p:cNvPicPr>
              <p:nvPr/>
            </p:nvPicPr>
            <p:blipFill rotWithShape="1">
              <a:blip r:embed="rId5"/>
              <a:srcRect l="6893" t="10372" r="51333" b="82897"/>
              <a:stretch>
                <a:fillRect/>
              </a:stretch>
            </p:blipFill>
            <p:spPr>
              <a:xfrm>
                <a:off x="4374840" y="5172825"/>
                <a:ext cx="6356792" cy="1325563"/>
              </a:xfrm>
              <a:prstGeom prst="rect">
                <a:avLst/>
              </a:prstGeom>
            </p:spPr>
          </p:pic>
          <p:sp>
            <p:nvSpPr>
              <p:cNvPr id="18" name="文本框 17"/>
              <p:cNvSpPr txBox="1"/>
              <p:nvPr/>
            </p:nvSpPr>
            <p:spPr>
              <a:xfrm>
                <a:off x="2083324" y="5573997"/>
                <a:ext cx="2005101" cy="523220"/>
              </a:xfrm>
              <a:prstGeom prst="rect">
                <a:avLst/>
              </a:prstGeom>
              <a:noFill/>
            </p:spPr>
            <p:txBody>
              <a:bodyPr wrap="none" rtlCol="0">
                <a:spAutoFit/>
              </a:bodyPr>
              <a:lstStyle/>
              <a:p>
                <a:r>
                  <a:rPr kumimoji="1" lang="en-US" altLang="zh-CN" sz="2800" b="1" dirty="0">
                    <a:solidFill>
                      <a:srgbClr val="C00000"/>
                    </a:solidFill>
                  </a:rPr>
                  <a:t>Future work</a:t>
                </a:r>
                <a:endParaRPr kumimoji="1" lang="zh-CN" altLang="en-US" sz="2800" b="1" dirty="0">
                  <a:solidFill>
                    <a:srgbClr val="C00000"/>
                  </a:solidFill>
                </a:endParaRPr>
              </a:p>
            </p:txBody>
          </p:sp>
        </p:grpSp>
      </p:grpSp>
      <p:cxnSp>
        <p:nvCxnSpPr>
          <p:cNvPr id="25" name="直线连接符 24"/>
          <p:cNvCxnSpPr/>
          <p:nvPr/>
        </p:nvCxnSpPr>
        <p:spPr>
          <a:xfrm>
            <a:off x="0" y="3429000"/>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Takeaway</a:t>
            </a:r>
            <a:endParaRPr kumimoji="1" lang="zh-CN" altLang="en-US" dirty="0"/>
          </a:p>
        </p:txBody>
      </p:sp>
      <p:sp>
        <p:nvSpPr>
          <p:cNvPr id="3" name="内容占位符 2"/>
          <p:cNvSpPr>
            <a:spLocks noGrp="1"/>
          </p:cNvSpPr>
          <p:nvPr>
            <p:ph idx="1"/>
          </p:nvPr>
        </p:nvSpPr>
        <p:spPr>
          <a:xfrm>
            <a:off x="838200" y="1517074"/>
            <a:ext cx="10515600" cy="5611090"/>
          </a:xfrm>
        </p:spPr>
        <p:txBody>
          <a:bodyPr>
            <a:normAutofit/>
          </a:bodyPr>
          <a:lstStyle/>
          <a:p>
            <a:r>
              <a:rPr kumimoji="1" lang="en-US" altLang="zh-CN" b="1" dirty="0"/>
              <a:t>Target: </a:t>
            </a:r>
            <a:r>
              <a:rPr kumimoji="1" lang="en-US" altLang="zh-CN" dirty="0"/>
              <a:t>Data labels can be scarce and skewed in federated learning.</a:t>
            </a:r>
          </a:p>
          <a:p>
            <a:r>
              <a:rPr kumimoji="1" lang="en-US" altLang="zh-CN" b="1" dirty="0"/>
              <a:t>Contribution: </a:t>
            </a:r>
          </a:p>
          <a:p>
            <a:pPr marL="514350" indent="-514350">
              <a:buAutoNum type="arabicPeriod"/>
            </a:pPr>
            <a:r>
              <a:rPr kumimoji="1" lang="en-US" altLang="zh-CN" u="sng" dirty="0"/>
              <a:t>Data generator </a:t>
            </a:r>
            <a:r>
              <a:rPr kumimoji="1" lang="en-US" altLang="zh-CN" dirty="0"/>
              <a:t>for federated few-shot learning task.</a:t>
            </a:r>
          </a:p>
          <a:p>
            <a:pPr marL="514350" indent="-514350">
              <a:buAutoNum type="arabicPeriod"/>
            </a:pPr>
            <a:r>
              <a:rPr kumimoji="1" lang="en-US" altLang="zh-CN" dirty="0"/>
              <a:t>The lack and skewness of labeled data can significantly </a:t>
            </a:r>
            <a:r>
              <a:rPr kumimoji="1" lang="en-US" altLang="zh-CN" u="sng" dirty="0"/>
              <a:t>degrade federated learning convergence performance</a:t>
            </a:r>
            <a:r>
              <a:rPr kumimoji="1" lang="en-US" altLang="zh-CN" dirty="0"/>
              <a:t>.</a:t>
            </a:r>
          </a:p>
          <a:p>
            <a:pPr marL="514350" indent="-514350">
              <a:buAutoNum type="arabicPeriod"/>
            </a:pPr>
            <a:r>
              <a:rPr kumimoji="1" lang="en-US" altLang="zh-CN" dirty="0"/>
              <a:t>We propose AUG-</a:t>
            </a:r>
            <a:r>
              <a:rPr kumimoji="1" lang="en-US" altLang="zh-CN" dirty="0" err="1"/>
              <a:t>FedPrompt</a:t>
            </a:r>
            <a:r>
              <a:rPr kumimoji="1" lang="en-US" altLang="zh-CN" dirty="0"/>
              <a:t>, a novel federated few-shot learning system that </a:t>
            </a:r>
            <a:r>
              <a:rPr kumimoji="1" lang="en-US" altLang="zh-CN" u="sng" dirty="0"/>
              <a:t>orchestrates prompt learning and pseudo labeling</a:t>
            </a:r>
            <a:r>
              <a:rPr kumimoji="1" lang="en-US" altLang="zh-CN" dirty="0"/>
              <a:t>.</a:t>
            </a:r>
          </a:p>
          <a:p>
            <a:pPr marL="514350" indent="-514350">
              <a:buAutoNum type="arabicPeriod"/>
            </a:pPr>
            <a:r>
              <a:rPr kumimoji="1" lang="en-US" altLang="zh-CN" dirty="0"/>
              <a:t>AUG-</a:t>
            </a:r>
            <a:r>
              <a:rPr kumimoji="1" lang="en-US" altLang="zh-CN" dirty="0" err="1"/>
              <a:t>FedPrompt</a:t>
            </a:r>
            <a:r>
              <a:rPr kumimoji="1" lang="en-US" altLang="zh-CN" dirty="0"/>
              <a:t> shows competitive performance under various federated few-shot learning settings, requiring </a:t>
            </a:r>
            <a:r>
              <a:rPr kumimoji="1" lang="en-US" altLang="zh-CN" u="sng" dirty="0"/>
              <a:t>less than 0.1% data to be manually labeled</a:t>
            </a:r>
            <a:r>
              <a:rPr kumimoji="1" lang="en-US" altLang="zh-CN" dirty="0"/>
              <a:t>.</a:t>
            </a:r>
          </a:p>
          <a:p>
            <a:r>
              <a:rPr kumimoji="1" lang="en-US" altLang="zh-CN" b="1" dirty="0"/>
              <a:t>Future work: </a:t>
            </a:r>
            <a:r>
              <a:rPr kumimoji="1" lang="en-US" altLang="zh-CN" dirty="0"/>
              <a:t>Improve </a:t>
            </a:r>
            <a:r>
              <a:rPr kumimoji="1" lang="en-US" altLang="zh-CN" dirty="0">
                <a:solidFill>
                  <a:srgbClr val="374151"/>
                </a:solidFill>
                <a:latin typeface="Söhne"/>
              </a:rPr>
              <a:t>r</a:t>
            </a:r>
            <a:r>
              <a:rPr lang="en-US" altLang="zh-CN" b="0" i="0" dirty="0">
                <a:solidFill>
                  <a:srgbClr val="374151"/>
                </a:solidFill>
                <a:effectLst/>
                <a:latin typeface="Söhne"/>
              </a:rPr>
              <a:t>esource efficiency.</a:t>
            </a:r>
            <a:endParaRPr kumimoji="1" lang="en-US" altLang="zh-CN" dirty="0"/>
          </a:p>
          <a:p>
            <a:pPr marL="0" indent="0">
              <a:buNone/>
            </a:pPr>
            <a:endParaRPr kumimoji="1" lang="en-US" altLang="zh-CN" dirty="0"/>
          </a:p>
          <a:p>
            <a:pPr marL="0" indent="0">
              <a:buNone/>
            </a:pPr>
            <a:endParaRPr kumimoji="1" lang="zh-CN" alt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2923436" y="2934032"/>
            <a:ext cx="6345127" cy="989935"/>
          </a:xfrm>
        </p:spPr>
        <p:txBody>
          <a:bodyPr/>
          <a:lstStyle/>
          <a:p>
            <a:r>
              <a:rPr lang="en-US" altLang="zh-CN" dirty="0"/>
              <a:t>Thanks for listening!</a:t>
            </a:r>
            <a:endParaRPr lang="zh-CN" altLang="en-US" dirty="0"/>
          </a:p>
        </p:txBody>
      </p:sp>
      <p:sp>
        <p:nvSpPr>
          <p:cNvPr id="5" name="文本占位符 4"/>
          <p:cNvSpPr>
            <a:spLocks noGrp="1"/>
          </p:cNvSpPr>
          <p:nvPr>
            <p:ph type="body" idx="1"/>
          </p:nvPr>
        </p:nvSpPr>
        <p:spPr>
          <a:xfrm>
            <a:off x="4778817" y="3923967"/>
            <a:ext cx="2634364" cy="535430"/>
          </a:xfrm>
        </p:spPr>
        <p:txBody>
          <a:bodyPr>
            <a:normAutofit/>
          </a:bodyPr>
          <a:lstStyle/>
          <a:p>
            <a:r>
              <a:rPr lang="en-US" altLang="zh-CN" u="sng" dirty="0" err="1"/>
              <a:t>cdq@bupt.edu.cn</a:t>
            </a:r>
            <a:endParaRPr lang="zh-CN" altLang="en-US" u="sng"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en-US" altLang="zh-CN" dirty="0"/>
              <a:t>Background</a:t>
            </a:r>
            <a:endParaRPr lang="zh-CN" altLang="en-US" dirty="0"/>
          </a:p>
        </p:txBody>
      </p:sp>
      <p:sp>
        <p:nvSpPr>
          <p:cNvPr id="5" name="副标题 4"/>
          <p:cNvSpPr>
            <a:spLocks noGrp="1"/>
          </p:cNvSpPr>
          <p:nvPr>
            <p:ph type="subTitle" idx="1"/>
          </p:nvPr>
        </p:nvSpPr>
        <p:spPr/>
        <p:txBody>
          <a:bodyPr/>
          <a:lstStyle/>
          <a:p>
            <a:r>
              <a:rPr lang="en-US" altLang="zh-CN" dirty="0"/>
              <a:t>Few-shot Federated Natural Language Processing (NLP)</a:t>
            </a:r>
            <a:endParaRPr lang="zh-CN"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Appendix</a:t>
            </a:r>
            <a:endParaRPr lang="zh-CN" altLang="en-US" dirty="0"/>
          </a:p>
        </p:txBody>
      </p:sp>
      <p:sp>
        <p:nvSpPr>
          <p:cNvPr id="3" name="文本占位符 2"/>
          <p:cNvSpPr>
            <a:spLocks noGrp="1"/>
          </p:cNvSpPr>
          <p:nvPr>
            <p:ph type="body" idx="1"/>
          </p:nvPr>
        </p:nvSpPr>
        <p:spPr/>
        <p:txBody>
          <a:bodyPr/>
          <a:lstStyle/>
          <a:p>
            <a:endParaRPr lang="en-US" altLang="zh-CN"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Ablation study of key components</a:t>
            </a:r>
            <a:endParaRPr lang="zh-CN" altLang="en-US" dirty="0"/>
          </a:p>
        </p:txBody>
      </p:sp>
      <p:sp>
        <p:nvSpPr>
          <p:cNvPr id="5" name="内容占位符 4"/>
          <p:cNvSpPr>
            <a:spLocks noGrp="1"/>
          </p:cNvSpPr>
          <p:nvPr>
            <p:ph idx="1"/>
          </p:nvPr>
        </p:nvSpPr>
        <p:spPr/>
        <p:txBody>
          <a:bodyPr/>
          <a:lstStyle/>
          <a:p>
            <a:r>
              <a:rPr lang="en-US" altLang="zh-CN" sz="1800" dirty="0">
                <a:solidFill>
                  <a:srgbClr val="000000"/>
                </a:solidFill>
                <a:effectLst/>
                <a:latin typeface="LinLibertineT"/>
                <a:ea typeface="STSong" panose="02010600040101010101" pitchFamily="2" charset="-122"/>
              </a:rPr>
              <a:t>Neither pseudo labeling nor prompt </a:t>
            </a:r>
            <a:r>
              <a:rPr lang="en-US" altLang="zh-CN" sz="1800" dirty="0">
                <a:solidFill>
                  <a:srgbClr val="000000"/>
                </a:solidFill>
                <a:effectLst/>
                <a:latin typeface="LinLibertineT"/>
              </a:rPr>
              <a:t>learning alone is enough to exhibit a usable accuracy</a:t>
            </a:r>
            <a:endParaRPr lang="en-US" altLang="zh-CN" dirty="0"/>
          </a:p>
          <a:p>
            <a:endParaRPr lang="zh-CN" altLang="en-US" dirty="0"/>
          </a:p>
        </p:txBody>
      </p:sp>
      <p:pic>
        <p:nvPicPr>
          <p:cNvPr id="6" name="图片 5"/>
          <p:cNvPicPr>
            <a:picLocks noChangeAspect="1"/>
          </p:cNvPicPr>
          <p:nvPr/>
        </p:nvPicPr>
        <p:blipFill>
          <a:blip r:embed="rId2"/>
          <a:stretch>
            <a:fillRect/>
          </a:stretch>
        </p:blipFill>
        <p:spPr>
          <a:xfrm>
            <a:off x="2672575" y="3060700"/>
            <a:ext cx="5867400" cy="325120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Prompt learning</a:t>
            </a:r>
            <a:endParaRPr kumimoji="1" lang="zh-CN" altLang="en-US" dirty="0"/>
          </a:p>
        </p:txBody>
      </p:sp>
      <p:sp>
        <p:nvSpPr>
          <p:cNvPr id="3" name="内容占位符 2"/>
          <p:cNvSpPr>
            <a:spLocks noGrp="1"/>
          </p:cNvSpPr>
          <p:nvPr>
            <p:ph idx="1"/>
          </p:nvPr>
        </p:nvSpPr>
        <p:spPr/>
        <p:txBody>
          <a:bodyPr/>
          <a:lstStyle/>
          <a:p>
            <a:r>
              <a:rPr lang="en-US" altLang="zh-CN" sz="1800" dirty="0">
                <a:solidFill>
                  <a:srgbClr val="000000"/>
                </a:solidFill>
                <a:effectLst/>
                <a:latin typeface="LinLibertineT"/>
                <a:ea typeface="STSong" panose="02010600040101010101" pitchFamily="2" charset="-122"/>
              </a:rPr>
              <a:t>See recent surveys on prompt </a:t>
            </a:r>
            <a:r>
              <a:rPr lang="en-US" altLang="zh-CN" sz="1800" dirty="0">
                <a:solidFill>
                  <a:srgbClr val="000000"/>
                </a:solidFill>
                <a:effectLst/>
                <a:latin typeface="LinLibertineT"/>
              </a:rPr>
              <a:t>learning [1-2] for more details.</a:t>
            </a:r>
            <a:endParaRPr lang="en-US" altLang="zh-CN" dirty="0"/>
          </a:p>
          <a:p>
            <a:endParaRPr kumimoji="1" lang="zh-CN" altLang="en-US" dirty="0"/>
          </a:p>
        </p:txBody>
      </p:sp>
      <p:sp>
        <p:nvSpPr>
          <p:cNvPr id="5" name="文本框 4"/>
          <p:cNvSpPr txBox="1"/>
          <p:nvPr/>
        </p:nvSpPr>
        <p:spPr>
          <a:xfrm>
            <a:off x="838200" y="5761464"/>
            <a:ext cx="10335321" cy="830997"/>
          </a:xfrm>
          <a:prstGeom prst="rect">
            <a:avLst/>
          </a:prstGeom>
          <a:noFill/>
        </p:spPr>
        <p:txBody>
          <a:bodyPr wrap="square">
            <a:spAutoFit/>
          </a:bodyPr>
          <a:lstStyle/>
          <a:p>
            <a:r>
              <a:rPr lang="en-US" altLang="zh-CN" sz="1200" dirty="0"/>
              <a:t>[1]. </a:t>
            </a:r>
            <a:r>
              <a:rPr lang="zh-CN" altLang="en-US" sz="1200" dirty="0"/>
              <a:t>Rishi Bommasani, Drew A Hudson, Ehsan Adeli, Russ Altman, Simran Arora, Sydney von Arx, Michael S Bernstein, Jeannette Bohg, Antoine Bosselut, Emma Brunskill, et al. On the opportunities and risks of foundation models. arXiv preprint arXiv:2108.07258, 2021.</a:t>
            </a:r>
            <a:endParaRPr lang="en-US" altLang="zh-CN" sz="1200" dirty="0"/>
          </a:p>
          <a:p>
            <a:r>
              <a:rPr lang="en-US" altLang="zh-CN" sz="1200" dirty="0"/>
              <a:t>[2]. </a:t>
            </a:r>
            <a:r>
              <a:rPr lang="en-US" altLang="zh-CN" sz="1200" dirty="0" err="1"/>
              <a:t>Pengfei</a:t>
            </a:r>
            <a:r>
              <a:rPr lang="en-US" altLang="zh-CN" sz="1200" dirty="0"/>
              <a:t> Liu, </a:t>
            </a:r>
            <a:r>
              <a:rPr lang="en-US" altLang="zh-CN" sz="1200" dirty="0" err="1"/>
              <a:t>Weizhe</a:t>
            </a:r>
            <a:r>
              <a:rPr lang="en-US" altLang="zh-CN" sz="1200" dirty="0"/>
              <a:t> Yuan, </a:t>
            </a:r>
            <a:r>
              <a:rPr lang="en-US" altLang="zh-CN" sz="1200" dirty="0" err="1"/>
              <a:t>Jinlan</a:t>
            </a:r>
            <a:r>
              <a:rPr lang="en-US" altLang="zh-CN" sz="1200" dirty="0"/>
              <a:t> Fu, </a:t>
            </a:r>
            <a:r>
              <a:rPr lang="en-US" altLang="zh-CN" sz="1200" dirty="0" err="1"/>
              <a:t>Zhengbao</a:t>
            </a:r>
            <a:r>
              <a:rPr lang="en-US" altLang="zh-CN" sz="1200" dirty="0"/>
              <a:t> Jiang, Hiroaki Hayashi, and Graham </a:t>
            </a:r>
            <a:r>
              <a:rPr lang="en-US" altLang="zh-CN" sz="1200" dirty="0" err="1"/>
              <a:t>Neubig</a:t>
            </a:r>
            <a:r>
              <a:rPr lang="en-US" altLang="zh-CN" sz="1200" dirty="0"/>
              <a:t>. Pre-train, prompt, and predict: A systematic survey of prompting methods in natural language processing. </a:t>
            </a:r>
            <a:r>
              <a:rPr lang="en-US" altLang="zh-CN" sz="1200" dirty="0" err="1"/>
              <a:t>arXiv</a:t>
            </a:r>
            <a:r>
              <a:rPr lang="en-US" altLang="zh-CN" sz="1200" dirty="0"/>
              <a:t> preprint arXiv:2107.13586, 2021.</a:t>
            </a:r>
            <a:endParaRPr lang="zh-CN" altLang="en-US" sz="12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Appendix</a:t>
            </a:r>
            <a:endParaRPr lang="zh-CN" altLang="en-US" dirty="0"/>
          </a:p>
        </p:txBody>
      </p:sp>
      <p:sp>
        <p:nvSpPr>
          <p:cNvPr id="3" name="文本占位符 2"/>
          <p:cNvSpPr>
            <a:spLocks noGrp="1"/>
          </p:cNvSpPr>
          <p:nvPr>
            <p:ph type="body" idx="1"/>
          </p:nvPr>
        </p:nvSpPr>
        <p:spPr/>
        <p:txBody>
          <a:bodyPr/>
          <a:lstStyle/>
          <a:p>
            <a:r>
              <a:rPr lang="en-US" altLang="zh-CN" dirty="0"/>
              <a:t>Figures from paper</a:t>
            </a:r>
            <a:endParaRPr lang="zh-CN" alt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2"/>
          <a:srcRect l="6593" t="9594" r="50351" b="66179"/>
          <a:stretch>
            <a:fillRect/>
          </a:stretch>
        </p:blipFill>
        <p:spPr>
          <a:xfrm>
            <a:off x="858644" y="1017260"/>
            <a:ext cx="3311912" cy="2411740"/>
          </a:xfrm>
          <a:prstGeom prst="rect">
            <a:avLst/>
          </a:prstGeom>
        </p:spPr>
      </p:pic>
      <p:pic>
        <p:nvPicPr>
          <p:cNvPr id="10" name="图片 9"/>
          <p:cNvPicPr>
            <a:picLocks noChangeAspect="1"/>
          </p:cNvPicPr>
          <p:nvPr/>
        </p:nvPicPr>
        <p:blipFill rotWithShape="1">
          <a:blip r:embed="rId3"/>
          <a:srcRect l="6855" t="9675" r="8554" b="72434"/>
          <a:stretch>
            <a:fillRect/>
          </a:stretch>
        </p:blipFill>
        <p:spPr>
          <a:xfrm>
            <a:off x="1134159" y="3838003"/>
            <a:ext cx="10061665" cy="2753910"/>
          </a:xfrm>
          <a:prstGeom prst="rect">
            <a:avLst/>
          </a:prstGeom>
        </p:spPr>
      </p:pic>
      <p:pic>
        <p:nvPicPr>
          <p:cNvPr id="17" name="图片 16"/>
          <p:cNvPicPr>
            <a:picLocks noChangeAspect="1"/>
          </p:cNvPicPr>
          <p:nvPr/>
        </p:nvPicPr>
        <p:blipFill rotWithShape="1">
          <a:blip r:embed="rId4"/>
          <a:srcRect l="50620" t="10406" r="7716" b="67805"/>
          <a:stretch>
            <a:fillRect/>
          </a:stretch>
        </p:blipFill>
        <p:spPr>
          <a:xfrm>
            <a:off x="5071949" y="652345"/>
            <a:ext cx="4102818" cy="277665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2"/>
          <a:srcRect l="8536" t="10352" r="51062" b="68442"/>
          <a:stretch>
            <a:fillRect/>
          </a:stretch>
        </p:blipFill>
        <p:spPr>
          <a:xfrm>
            <a:off x="279961" y="663590"/>
            <a:ext cx="5964721" cy="4051522"/>
          </a:xfrm>
          <a:prstGeom prst="rect">
            <a:avLst/>
          </a:prstGeom>
        </p:spPr>
      </p:pic>
      <p:pic>
        <p:nvPicPr>
          <p:cNvPr id="12" name="图片 11"/>
          <p:cNvPicPr>
            <a:picLocks noChangeAspect="1"/>
          </p:cNvPicPr>
          <p:nvPr/>
        </p:nvPicPr>
        <p:blipFill rotWithShape="1">
          <a:blip r:embed="rId3"/>
          <a:srcRect l="6893" t="10372" r="51333" b="81010"/>
          <a:stretch>
            <a:fillRect/>
          </a:stretch>
        </p:blipFill>
        <p:spPr>
          <a:xfrm>
            <a:off x="1945642" y="4845022"/>
            <a:ext cx="6251463" cy="1668970"/>
          </a:xfrm>
          <a:prstGeom prst="rect">
            <a:avLst/>
          </a:prstGeom>
        </p:spPr>
      </p:pic>
      <p:pic>
        <p:nvPicPr>
          <p:cNvPr id="18" name="图片 17"/>
          <p:cNvPicPr>
            <a:picLocks noChangeAspect="1"/>
          </p:cNvPicPr>
          <p:nvPr/>
        </p:nvPicPr>
        <p:blipFill rotWithShape="1">
          <a:blip r:embed="rId4"/>
          <a:srcRect l="7640" t="27385" r="50906" b="57168"/>
          <a:stretch>
            <a:fillRect/>
          </a:stretch>
        </p:blipFill>
        <p:spPr>
          <a:xfrm>
            <a:off x="8123450" y="543039"/>
            <a:ext cx="3320237" cy="1601129"/>
          </a:xfrm>
          <a:prstGeom prst="rect">
            <a:avLst/>
          </a:prstGeom>
        </p:spPr>
      </p:pic>
      <p:pic>
        <p:nvPicPr>
          <p:cNvPr id="19" name="图片 18"/>
          <p:cNvPicPr>
            <a:picLocks noChangeAspect="1"/>
          </p:cNvPicPr>
          <p:nvPr/>
        </p:nvPicPr>
        <p:blipFill rotWithShape="1">
          <a:blip r:embed="rId5"/>
          <a:srcRect l="50677" t="27412" r="7967" b="54932"/>
          <a:stretch>
            <a:fillRect/>
          </a:stretch>
        </p:blipFill>
        <p:spPr>
          <a:xfrm>
            <a:off x="7893425" y="2417029"/>
            <a:ext cx="4159430" cy="2298083"/>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a:srcRect l="51328" t="10230" r="7429" b="76653"/>
          <a:stretch>
            <a:fillRect/>
          </a:stretch>
        </p:blipFill>
        <p:spPr>
          <a:xfrm>
            <a:off x="444410" y="1428099"/>
            <a:ext cx="6075977" cy="2500661"/>
          </a:xfrm>
          <a:prstGeom prst="rect">
            <a:avLst/>
          </a:prstGeom>
        </p:spPr>
      </p:pic>
      <p:pic>
        <p:nvPicPr>
          <p:cNvPr id="3" name="图片 2"/>
          <p:cNvPicPr>
            <a:picLocks noChangeAspect="1"/>
          </p:cNvPicPr>
          <p:nvPr/>
        </p:nvPicPr>
        <p:blipFill rotWithShape="1">
          <a:blip r:embed="rId3"/>
          <a:srcRect l="50691" t="23320" r="8386" b="66355"/>
          <a:stretch>
            <a:fillRect/>
          </a:stretch>
        </p:blipFill>
        <p:spPr>
          <a:xfrm>
            <a:off x="6520387" y="1633654"/>
            <a:ext cx="5498578" cy="179534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Federated NLP (</a:t>
            </a:r>
            <a:r>
              <a:rPr kumimoji="1" lang="en-US" altLang="zh-CN" dirty="0" err="1"/>
              <a:t>FedNLP</a:t>
            </a:r>
            <a:r>
              <a:rPr kumimoji="1" lang="en-US" altLang="zh-CN" dirty="0"/>
              <a:t>) [1]</a:t>
            </a:r>
            <a:endParaRPr kumimoji="1" lang="zh-CN" altLang="en-US" dirty="0"/>
          </a:p>
        </p:txBody>
      </p:sp>
      <p:sp>
        <p:nvSpPr>
          <p:cNvPr id="6" name="文本框 5"/>
          <p:cNvSpPr txBox="1"/>
          <p:nvPr/>
        </p:nvSpPr>
        <p:spPr>
          <a:xfrm>
            <a:off x="561610" y="6205234"/>
            <a:ext cx="10840788" cy="276999"/>
          </a:xfrm>
          <a:prstGeom prst="rect">
            <a:avLst/>
          </a:prstGeom>
          <a:noFill/>
        </p:spPr>
        <p:txBody>
          <a:bodyPr wrap="square">
            <a:spAutoFit/>
          </a:bodyPr>
          <a:lstStyle>
            <a:defPPr>
              <a:defRPr lang="en-US"/>
            </a:defPPr>
            <a:lvl1pPr>
              <a:defRPr sz="1200" i="0">
                <a:latin typeface="Times New Roman" panose="02020603050405020304" pitchFamily="18" charset="0"/>
                <a:cs typeface="Times New Roman" panose="02020603050405020304" pitchFamily="18" charset="0"/>
              </a:defRPr>
            </a:lvl1pPr>
          </a:lstStyle>
          <a:p>
            <a:r>
              <a:rPr lang="en-US" altLang="zh-CN" dirty="0"/>
              <a:t>[1] </a:t>
            </a:r>
            <a:r>
              <a:rPr lang="en-US" altLang="zh-CN" dirty="0" err="1"/>
              <a:t>Dongqi</a:t>
            </a:r>
            <a:r>
              <a:rPr lang="en-US" altLang="zh-CN" dirty="0"/>
              <a:t> Cai, </a:t>
            </a:r>
            <a:r>
              <a:rPr lang="en-US" altLang="zh-CN" dirty="0" err="1"/>
              <a:t>Yaozong</a:t>
            </a:r>
            <a:r>
              <a:rPr lang="en-US" altLang="zh-CN" dirty="0"/>
              <a:t> Wu, </a:t>
            </a:r>
            <a:r>
              <a:rPr lang="en-US" altLang="zh-CN" dirty="0" err="1"/>
              <a:t>Shangguang</a:t>
            </a:r>
            <a:r>
              <a:rPr lang="en-US" altLang="zh-CN" dirty="0"/>
              <a:t> Wang, Felix </a:t>
            </a:r>
            <a:r>
              <a:rPr lang="en-US" altLang="zh-CN" dirty="0" err="1"/>
              <a:t>Xiaozhu</a:t>
            </a:r>
            <a:r>
              <a:rPr lang="en-US" altLang="zh-CN" dirty="0"/>
              <a:t> Lin, and </a:t>
            </a:r>
            <a:r>
              <a:rPr lang="en-US" altLang="zh-CN" dirty="0" err="1"/>
              <a:t>Mengwei</a:t>
            </a:r>
            <a:r>
              <a:rPr lang="en-US" altLang="zh-CN" dirty="0"/>
              <a:t> Xu. </a:t>
            </a:r>
            <a:r>
              <a:rPr lang="en-US" altLang="zh-CN" dirty="0" err="1"/>
              <a:t>Autofednlp</a:t>
            </a:r>
            <a:r>
              <a:rPr lang="en-US" altLang="zh-CN" dirty="0"/>
              <a:t>: An efficient </a:t>
            </a:r>
            <a:r>
              <a:rPr lang="en-US" altLang="zh-CN" dirty="0" err="1"/>
              <a:t>fednlp</a:t>
            </a:r>
            <a:r>
              <a:rPr lang="en-US" altLang="zh-CN" dirty="0"/>
              <a:t> framework. </a:t>
            </a:r>
            <a:r>
              <a:rPr lang="en-US" altLang="zh-CN" dirty="0" err="1"/>
              <a:t>arXiv</a:t>
            </a:r>
            <a:r>
              <a:rPr lang="en-US" altLang="zh-CN" dirty="0"/>
              <a:t> preprint arXiv:2205.10162, 2022.</a:t>
            </a:r>
            <a:endParaRPr lang="zh-CN" altLang="en-US" dirty="0"/>
          </a:p>
        </p:txBody>
      </p:sp>
      <p:pic>
        <p:nvPicPr>
          <p:cNvPr id="8" name="Graphic 4" descr="Database"/>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46746" y="4149196"/>
            <a:ext cx="1489113" cy="1136573"/>
          </a:xfrm>
          <a:prstGeom prst="rect">
            <a:avLst/>
          </a:prstGeom>
        </p:spPr>
      </p:pic>
      <p:sp>
        <p:nvSpPr>
          <p:cNvPr id="9" name="Rectangle 5"/>
          <p:cNvSpPr/>
          <p:nvPr/>
        </p:nvSpPr>
        <p:spPr>
          <a:xfrm>
            <a:off x="826480" y="3053209"/>
            <a:ext cx="1729648" cy="829019"/>
          </a:xfrm>
          <a:prstGeom prst="rect">
            <a:avLst/>
          </a:prstGeom>
          <a:solidFill>
            <a:schemeClr val="bg2"/>
          </a:solidFill>
          <a:ln w="285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400" dirty="0">
                <a:solidFill>
                  <a:schemeClr val="tx1"/>
                </a:solidFill>
                <a:latin typeface="Arial" panose="020B0604020202020204" pitchFamily="34" charset="0"/>
                <a:cs typeface="Arial" panose="020B0604020202020204" pitchFamily="34" charset="0"/>
              </a:rPr>
              <a:t>Pre-training</a:t>
            </a:r>
            <a:endParaRPr lang="en-US" sz="2400" dirty="0">
              <a:solidFill>
                <a:schemeClr val="tx1"/>
              </a:solidFill>
              <a:latin typeface="Arial" panose="020B0604020202020204" pitchFamily="34" charset="0"/>
              <a:cs typeface="Arial" panose="020B0604020202020204" pitchFamily="34" charset="0"/>
            </a:endParaRPr>
          </a:p>
        </p:txBody>
      </p:sp>
      <p:pic>
        <p:nvPicPr>
          <p:cNvPr id="17" name="Picture 15"/>
          <p:cNvPicPr>
            <a:picLocks noChangeAspect="1"/>
          </p:cNvPicPr>
          <p:nvPr/>
        </p:nvPicPr>
        <p:blipFill rotWithShape="1">
          <a:blip r:embed="rId5">
            <a:alphaModFix amt="50000"/>
          </a:blip>
          <a:srcRect l="15340" t="18361" r="15143" b="20342"/>
          <a:stretch>
            <a:fillRect/>
          </a:stretch>
        </p:blipFill>
        <p:spPr>
          <a:xfrm>
            <a:off x="1284878" y="1948279"/>
            <a:ext cx="842311" cy="742720"/>
          </a:xfrm>
          <a:prstGeom prst="rect">
            <a:avLst/>
          </a:prstGeom>
        </p:spPr>
      </p:pic>
      <p:sp>
        <p:nvSpPr>
          <p:cNvPr id="40" name="Right Arrow 42"/>
          <p:cNvSpPr/>
          <p:nvPr/>
        </p:nvSpPr>
        <p:spPr>
          <a:xfrm rot="5400000">
            <a:off x="1495105" y="2706808"/>
            <a:ext cx="392396" cy="189657"/>
          </a:xfrm>
          <a:prstGeom prst="rightArrow">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1" name="Right Arrow 43"/>
          <p:cNvSpPr/>
          <p:nvPr/>
        </p:nvSpPr>
        <p:spPr>
          <a:xfrm rot="16200000">
            <a:off x="1546343" y="3990388"/>
            <a:ext cx="289923" cy="189657"/>
          </a:xfrm>
          <a:prstGeom prst="rightArrow">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2" name="TextBox 40"/>
          <p:cNvSpPr txBox="1"/>
          <p:nvPr/>
        </p:nvSpPr>
        <p:spPr>
          <a:xfrm>
            <a:off x="723888" y="5135107"/>
            <a:ext cx="1987978" cy="338554"/>
          </a:xfrm>
          <a:prstGeom prst="rect">
            <a:avLst/>
          </a:prstGeom>
          <a:noFill/>
        </p:spPr>
        <p:txBody>
          <a:bodyPr wrap="square" rtlCol="0">
            <a:spAutoFit/>
          </a:bodyPr>
          <a:lstStyle/>
          <a:p>
            <a:pPr algn="ctr"/>
            <a:r>
              <a:rPr lang="en-US" altLang="zh-CN" sz="1600" b="1" dirty="0">
                <a:latin typeface="Arial" panose="020B0604020202020204" pitchFamily="34" charset="0"/>
                <a:cs typeface="Arial" panose="020B0604020202020204" pitchFamily="34" charset="0"/>
              </a:rPr>
              <a:t>Public,</a:t>
            </a:r>
            <a:r>
              <a:rPr lang="zh-CN" altLang="en-US" sz="1600" b="1" dirty="0">
                <a:latin typeface="Arial" panose="020B0604020202020204" pitchFamily="34" charset="0"/>
                <a:cs typeface="Arial" panose="020B0604020202020204" pitchFamily="34" charset="0"/>
              </a:rPr>
              <a:t> </a:t>
            </a:r>
            <a:r>
              <a:rPr lang="en-US" altLang="zh-CN" sz="1600" b="1" dirty="0">
                <a:latin typeface="Arial" panose="020B0604020202020204" pitchFamily="34" charset="0"/>
                <a:cs typeface="Arial" panose="020B0604020202020204" pitchFamily="34" charset="0"/>
              </a:rPr>
              <a:t>centralized</a:t>
            </a:r>
            <a:endParaRPr lang="en-US" sz="1600" b="1" dirty="0">
              <a:latin typeface="Arial" panose="020B0604020202020204" pitchFamily="34" charset="0"/>
              <a:cs typeface="Arial" panose="020B0604020202020204" pitchFamily="34" charset="0"/>
            </a:endParaRPr>
          </a:p>
        </p:txBody>
      </p:sp>
      <p:sp>
        <p:nvSpPr>
          <p:cNvPr id="44" name="TextBox 45"/>
          <p:cNvSpPr txBox="1"/>
          <p:nvPr/>
        </p:nvSpPr>
        <p:spPr>
          <a:xfrm>
            <a:off x="2065243" y="2006222"/>
            <a:ext cx="1824370" cy="584775"/>
          </a:xfrm>
          <a:prstGeom prst="rect">
            <a:avLst/>
          </a:prstGeom>
          <a:noFill/>
        </p:spPr>
        <p:txBody>
          <a:bodyPr wrap="square" rtlCol="0">
            <a:spAutoFit/>
          </a:bodyPr>
          <a:lstStyle/>
          <a:p>
            <a:r>
              <a:rPr lang="en-US" altLang="zh-CN" sz="1600" i="1" dirty="0">
                <a:latin typeface="Arial" panose="020B0604020202020204" pitchFamily="34" charset="0"/>
                <a:cs typeface="Arial" panose="020B0604020202020204" pitchFamily="34" charset="0"/>
              </a:rPr>
              <a:t>BERT,</a:t>
            </a:r>
            <a:r>
              <a:rPr lang="zh-CN" altLang="en-US" sz="1600" i="1" dirty="0">
                <a:latin typeface="Arial" panose="020B0604020202020204" pitchFamily="34" charset="0"/>
                <a:cs typeface="Arial" panose="020B0604020202020204" pitchFamily="34" charset="0"/>
              </a:rPr>
              <a:t> </a:t>
            </a:r>
            <a:r>
              <a:rPr lang="en-US" altLang="zh-CN" sz="1600" i="1" dirty="0" err="1">
                <a:latin typeface="Arial" panose="020B0604020202020204" pitchFamily="34" charset="0"/>
                <a:cs typeface="Arial" panose="020B0604020202020204" pitchFamily="34" charset="0"/>
              </a:rPr>
              <a:t>DistilBERT</a:t>
            </a:r>
            <a:r>
              <a:rPr lang="en-US" altLang="zh-CN" sz="1600" i="1" dirty="0">
                <a:latin typeface="Arial" panose="020B0604020202020204" pitchFamily="34" charset="0"/>
                <a:cs typeface="Arial" panose="020B0604020202020204" pitchFamily="34" charset="0"/>
              </a:rPr>
              <a:t>,</a:t>
            </a:r>
            <a:r>
              <a:rPr lang="zh-CN" altLang="en-US" sz="1600" i="1" dirty="0">
                <a:latin typeface="Arial" panose="020B0604020202020204" pitchFamily="34" charset="0"/>
                <a:cs typeface="Arial" panose="020B0604020202020204" pitchFamily="34" charset="0"/>
              </a:rPr>
              <a:t> </a:t>
            </a:r>
            <a:r>
              <a:rPr lang="en-US" altLang="zh-CN" sz="1600" i="1" dirty="0">
                <a:latin typeface="Arial" panose="020B0604020202020204" pitchFamily="34" charset="0"/>
                <a:cs typeface="Arial" panose="020B0604020202020204" pitchFamily="34" charset="0"/>
              </a:rPr>
              <a:t>BART,</a:t>
            </a:r>
            <a:r>
              <a:rPr lang="zh-CN" altLang="en-US" sz="1600" i="1" dirty="0">
                <a:latin typeface="Arial" panose="020B0604020202020204" pitchFamily="34" charset="0"/>
                <a:cs typeface="Arial" panose="020B0604020202020204" pitchFamily="34" charset="0"/>
              </a:rPr>
              <a:t> </a:t>
            </a:r>
            <a:r>
              <a:rPr lang="en-US" altLang="zh-CN" sz="1600" i="1" dirty="0">
                <a:latin typeface="Arial" panose="020B0604020202020204" pitchFamily="34" charset="0"/>
                <a:cs typeface="Arial" panose="020B0604020202020204" pitchFamily="34" charset="0"/>
              </a:rPr>
              <a:t>GPT,</a:t>
            </a:r>
            <a:r>
              <a:rPr lang="zh-CN" altLang="en-US" sz="1600" i="1" dirty="0">
                <a:latin typeface="Arial" panose="020B0604020202020204" pitchFamily="34" charset="0"/>
                <a:cs typeface="Arial" panose="020B0604020202020204" pitchFamily="34" charset="0"/>
              </a:rPr>
              <a:t> </a:t>
            </a:r>
            <a:r>
              <a:rPr lang="en-US" altLang="zh-CN" sz="1600" i="1" dirty="0" err="1">
                <a:latin typeface="Arial" panose="020B0604020202020204" pitchFamily="34" charset="0"/>
                <a:cs typeface="Arial" panose="020B0604020202020204" pitchFamily="34" charset="0"/>
              </a:rPr>
              <a:t>etc</a:t>
            </a:r>
            <a:endParaRPr lang="en-US" sz="1600" i="1" dirty="0">
              <a:latin typeface="Arial" panose="020B0604020202020204" pitchFamily="34" charset="0"/>
              <a:cs typeface="Arial" panose="020B0604020202020204" pitchFamily="34" charset="0"/>
            </a:endParaRPr>
          </a:p>
        </p:txBody>
      </p:sp>
      <p:sp>
        <p:nvSpPr>
          <p:cNvPr id="46" name="TextBox 48"/>
          <p:cNvSpPr txBox="1"/>
          <p:nvPr/>
        </p:nvSpPr>
        <p:spPr>
          <a:xfrm>
            <a:off x="697312" y="5541945"/>
            <a:ext cx="1987979" cy="461665"/>
          </a:xfrm>
          <a:prstGeom prst="rect">
            <a:avLst/>
          </a:prstGeom>
          <a:noFill/>
        </p:spPr>
        <p:txBody>
          <a:bodyPr wrap="square" rtlCol="0">
            <a:spAutoFit/>
          </a:bodyPr>
          <a:lstStyle/>
          <a:p>
            <a:pPr algn="ctr"/>
            <a:r>
              <a:rPr lang="en-US" altLang="zh-CN" sz="2400" b="1" dirty="0">
                <a:solidFill>
                  <a:srgbClr val="C00000"/>
                </a:solidFill>
                <a:latin typeface="Arial" panose="020B0604020202020204" pitchFamily="34" charset="0"/>
                <a:cs typeface="Arial" panose="020B0604020202020204" pitchFamily="34" charset="0"/>
              </a:rPr>
              <a:t>Cloud</a:t>
            </a:r>
            <a:endParaRPr lang="en-US" sz="2400" b="1" dirty="0">
              <a:solidFill>
                <a:srgbClr val="C00000"/>
              </a:solidFill>
              <a:latin typeface="Arial" panose="020B0604020202020204" pitchFamily="34" charset="0"/>
              <a:cs typeface="Arial" panose="020B0604020202020204" pitchFamily="34" charset="0"/>
            </a:endParaRPr>
          </a:p>
        </p:txBody>
      </p:sp>
      <p:grpSp>
        <p:nvGrpSpPr>
          <p:cNvPr id="55" name="组合 54"/>
          <p:cNvGrpSpPr/>
          <p:nvPr/>
        </p:nvGrpSpPr>
        <p:grpSpPr>
          <a:xfrm>
            <a:off x="2615131" y="1690688"/>
            <a:ext cx="5712055" cy="4312921"/>
            <a:chOff x="2615131" y="1690688"/>
            <a:chExt cx="5712055" cy="4312921"/>
          </a:xfrm>
        </p:grpSpPr>
        <p:sp>
          <p:nvSpPr>
            <p:cNvPr id="7" name="Right Arrow 44"/>
            <p:cNvSpPr/>
            <p:nvPr/>
          </p:nvSpPr>
          <p:spPr>
            <a:xfrm>
              <a:off x="2615131" y="3363826"/>
              <a:ext cx="1199553" cy="189657"/>
            </a:xfrm>
            <a:prstGeom prst="rightArrow">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pic>
          <p:nvPicPr>
            <p:cNvPr id="18" name="Picture 16"/>
            <p:cNvPicPr>
              <a:picLocks noChangeAspect="1"/>
            </p:cNvPicPr>
            <p:nvPr/>
          </p:nvPicPr>
          <p:blipFill rotWithShape="1">
            <a:blip r:embed="rId5"/>
            <a:srcRect l="15340" t="18361" r="15143" b="20342"/>
            <a:stretch>
              <a:fillRect/>
            </a:stretch>
          </p:blipFill>
          <p:spPr>
            <a:xfrm>
              <a:off x="2738370" y="3116446"/>
              <a:ext cx="842311" cy="742720"/>
            </a:xfrm>
            <a:prstGeom prst="rect">
              <a:avLst/>
            </a:prstGeom>
          </p:spPr>
        </p:pic>
        <p:grpSp>
          <p:nvGrpSpPr>
            <p:cNvPr id="49" name="组合 48"/>
            <p:cNvGrpSpPr/>
            <p:nvPr/>
          </p:nvGrpSpPr>
          <p:grpSpPr>
            <a:xfrm>
              <a:off x="3861657" y="1690688"/>
              <a:ext cx="4465529" cy="3728903"/>
              <a:chOff x="3861657" y="1690688"/>
              <a:chExt cx="4465529" cy="3728903"/>
            </a:xfrm>
          </p:grpSpPr>
          <p:sp>
            <p:nvSpPr>
              <p:cNvPr id="10" name="Rectangle 6"/>
              <p:cNvSpPr/>
              <p:nvPr/>
            </p:nvSpPr>
            <p:spPr>
              <a:xfrm>
                <a:off x="4013001" y="3599880"/>
                <a:ext cx="1729648" cy="460332"/>
              </a:xfrm>
              <a:prstGeom prst="rect">
                <a:avLst/>
              </a:prstGeom>
              <a:solidFill>
                <a:schemeClr val="bg2"/>
              </a:solidFill>
              <a:ln w="285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400" dirty="0">
                    <a:solidFill>
                      <a:schemeClr val="tx1"/>
                    </a:solidFill>
                    <a:latin typeface="Arial" panose="020B0604020202020204" pitchFamily="34" charset="0"/>
                    <a:cs typeface="Arial" panose="020B0604020202020204" pitchFamily="34" charset="0"/>
                  </a:rPr>
                  <a:t>Fine-tuning</a:t>
                </a:r>
                <a:endParaRPr lang="en-US" sz="2400" dirty="0">
                  <a:solidFill>
                    <a:schemeClr val="tx1"/>
                  </a:solidFill>
                  <a:latin typeface="Arial" panose="020B0604020202020204" pitchFamily="34" charset="0"/>
                  <a:cs typeface="Arial" panose="020B0604020202020204" pitchFamily="34" charset="0"/>
                </a:endParaRPr>
              </a:p>
            </p:txBody>
          </p:sp>
          <p:pic>
            <p:nvPicPr>
              <p:cNvPr id="11" name="Graphic 7" descr="Database"/>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013001" y="4238243"/>
                <a:ext cx="677197" cy="516874"/>
              </a:xfrm>
              <a:prstGeom prst="rect">
                <a:avLst/>
              </a:prstGeom>
            </p:spPr>
          </p:pic>
          <p:pic>
            <p:nvPicPr>
              <p:cNvPr id="12" name="Graphic 8" descr="Database"/>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506924" y="4238243"/>
                <a:ext cx="677197" cy="516874"/>
              </a:xfrm>
              <a:prstGeom prst="rect">
                <a:avLst/>
              </a:prstGeom>
            </p:spPr>
          </p:pic>
          <p:pic>
            <p:nvPicPr>
              <p:cNvPr id="13" name="Graphic 9" descr="Database"/>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00847" y="4238243"/>
                <a:ext cx="677197" cy="516874"/>
              </a:xfrm>
              <a:prstGeom prst="rect">
                <a:avLst/>
              </a:prstGeom>
            </p:spPr>
          </p:pic>
          <p:pic>
            <p:nvPicPr>
              <p:cNvPr id="14" name="Graphic 10" descr="Database"/>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013001" y="4731247"/>
                <a:ext cx="677197" cy="516874"/>
              </a:xfrm>
              <a:prstGeom prst="rect">
                <a:avLst/>
              </a:prstGeom>
            </p:spPr>
          </p:pic>
          <p:pic>
            <p:nvPicPr>
              <p:cNvPr id="15" name="Graphic 11" descr="Database"/>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506924" y="4731247"/>
                <a:ext cx="677197" cy="516874"/>
              </a:xfrm>
              <a:prstGeom prst="rect">
                <a:avLst/>
              </a:prstGeom>
            </p:spPr>
          </p:pic>
          <p:pic>
            <p:nvPicPr>
              <p:cNvPr id="16" name="Graphic 12" descr="Database"/>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00847" y="4731247"/>
                <a:ext cx="677197" cy="516874"/>
              </a:xfrm>
              <a:prstGeom prst="rect">
                <a:avLst/>
              </a:prstGeom>
            </p:spPr>
          </p:pic>
          <p:sp>
            <p:nvSpPr>
              <p:cNvPr id="19" name="Rectangle 17"/>
              <p:cNvSpPr/>
              <p:nvPr/>
            </p:nvSpPr>
            <p:spPr>
              <a:xfrm>
                <a:off x="4013001" y="2460346"/>
                <a:ext cx="1729648" cy="460332"/>
              </a:xfrm>
              <a:prstGeom prst="rect">
                <a:avLst/>
              </a:prstGeom>
              <a:solidFill>
                <a:schemeClr val="bg2"/>
              </a:solidFill>
              <a:ln w="285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400" dirty="0">
                    <a:solidFill>
                      <a:schemeClr val="tx1"/>
                    </a:solidFill>
                    <a:latin typeface="Arial" panose="020B0604020202020204" pitchFamily="34" charset="0"/>
                    <a:cs typeface="Arial" panose="020B0604020202020204" pitchFamily="34" charset="0"/>
                  </a:rPr>
                  <a:t>Fine-tuning</a:t>
                </a:r>
                <a:endParaRPr lang="en-US" sz="2400" dirty="0">
                  <a:solidFill>
                    <a:schemeClr val="tx1"/>
                  </a:solidFill>
                  <a:latin typeface="Arial" panose="020B0604020202020204" pitchFamily="34" charset="0"/>
                  <a:cs typeface="Arial" panose="020B0604020202020204" pitchFamily="34" charset="0"/>
                </a:endParaRPr>
              </a:p>
            </p:txBody>
          </p:sp>
          <p:sp>
            <p:nvSpPr>
              <p:cNvPr id="20" name="Rectangle 18"/>
              <p:cNvSpPr/>
              <p:nvPr/>
            </p:nvSpPr>
            <p:spPr>
              <a:xfrm>
                <a:off x="4013001" y="1861493"/>
                <a:ext cx="1729648" cy="460332"/>
              </a:xfrm>
              <a:prstGeom prst="rect">
                <a:avLst/>
              </a:prstGeom>
              <a:solidFill>
                <a:schemeClr val="bg2"/>
              </a:solidFill>
              <a:ln w="285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400" dirty="0">
                    <a:solidFill>
                      <a:schemeClr val="tx1"/>
                    </a:solidFill>
                    <a:latin typeface="Arial" panose="020B0604020202020204" pitchFamily="34" charset="0"/>
                    <a:cs typeface="Arial" panose="020B0604020202020204" pitchFamily="34" charset="0"/>
                  </a:rPr>
                  <a:t>Fine-tuning</a:t>
                </a:r>
                <a:endParaRPr lang="en-US" sz="2400" dirty="0">
                  <a:solidFill>
                    <a:schemeClr val="tx1"/>
                  </a:solidFill>
                  <a:latin typeface="Arial" panose="020B0604020202020204" pitchFamily="34" charset="0"/>
                  <a:cs typeface="Arial" panose="020B0604020202020204" pitchFamily="34" charset="0"/>
                </a:endParaRPr>
              </a:p>
            </p:txBody>
          </p:sp>
          <p:sp>
            <p:nvSpPr>
              <p:cNvPr id="21" name="TextBox 19"/>
              <p:cNvSpPr txBox="1"/>
              <p:nvPr/>
            </p:nvSpPr>
            <p:spPr>
              <a:xfrm rot="16200000">
                <a:off x="4481131" y="3019306"/>
                <a:ext cx="460332" cy="523220"/>
              </a:xfrm>
              <a:prstGeom prst="rect">
                <a:avLst/>
              </a:prstGeom>
              <a:noFill/>
            </p:spPr>
            <p:txBody>
              <a:bodyPr wrap="square" rtlCol="0">
                <a:spAutoFit/>
              </a:bodyPr>
              <a:lstStyle/>
              <a:p>
                <a:r>
                  <a:rPr lang="en-US" altLang="zh-CN" sz="2800" dirty="0">
                    <a:latin typeface="Arial" panose="020B0604020202020204" pitchFamily="34" charset="0"/>
                    <a:cs typeface="Arial" panose="020B0604020202020204" pitchFamily="34" charset="0"/>
                  </a:rPr>
                  <a:t>…</a:t>
                </a:r>
              </a:p>
            </p:txBody>
          </p:sp>
          <p:pic>
            <p:nvPicPr>
              <p:cNvPr id="22" name="Picture 20"/>
              <p:cNvPicPr>
                <a:picLocks noChangeAspect="1"/>
              </p:cNvPicPr>
              <p:nvPr/>
            </p:nvPicPr>
            <p:blipFill rotWithShape="1">
              <a:blip r:embed="rId5">
                <a:duotone>
                  <a:prstClr val="black"/>
                  <a:schemeClr val="accent1">
                    <a:tint val="45000"/>
                    <a:satMod val="400000"/>
                  </a:schemeClr>
                </a:duotone>
              </a:blip>
              <a:srcRect l="15340" t="18361" r="15143" b="20342"/>
              <a:stretch>
                <a:fillRect/>
              </a:stretch>
            </p:blipFill>
            <p:spPr>
              <a:xfrm>
                <a:off x="7248767" y="1780074"/>
                <a:ext cx="842311" cy="742720"/>
              </a:xfrm>
              <a:prstGeom prst="rect">
                <a:avLst/>
              </a:prstGeom>
            </p:spPr>
          </p:pic>
          <p:pic>
            <p:nvPicPr>
              <p:cNvPr id="23" name="Picture 21"/>
              <p:cNvPicPr>
                <a:picLocks noChangeAspect="1"/>
              </p:cNvPicPr>
              <p:nvPr/>
            </p:nvPicPr>
            <p:blipFill rotWithShape="1">
              <a:blip r:embed="rId5">
                <a:duotone>
                  <a:prstClr val="black"/>
                  <a:schemeClr val="accent2">
                    <a:tint val="45000"/>
                    <a:satMod val="400000"/>
                  </a:schemeClr>
                </a:duotone>
              </a:blip>
              <a:srcRect l="15340" t="18361" r="15143" b="20342"/>
              <a:stretch>
                <a:fillRect/>
              </a:stretch>
            </p:blipFill>
            <p:spPr>
              <a:xfrm>
                <a:off x="7248767" y="2460346"/>
                <a:ext cx="842311" cy="742720"/>
              </a:xfrm>
              <a:prstGeom prst="rect">
                <a:avLst/>
              </a:prstGeom>
            </p:spPr>
          </p:pic>
          <p:pic>
            <p:nvPicPr>
              <p:cNvPr id="24" name="Picture 22"/>
              <p:cNvPicPr>
                <a:picLocks noChangeAspect="1"/>
              </p:cNvPicPr>
              <p:nvPr/>
            </p:nvPicPr>
            <p:blipFill rotWithShape="1">
              <a:blip r:embed="rId5">
                <a:duotone>
                  <a:prstClr val="black"/>
                  <a:schemeClr val="accent6">
                    <a:tint val="45000"/>
                    <a:satMod val="400000"/>
                  </a:schemeClr>
                </a:duotone>
              </a:blip>
              <a:srcRect l="15340" t="18361" r="15143" b="20342"/>
              <a:stretch>
                <a:fillRect/>
              </a:stretch>
            </p:blipFill>
            <p:spPr>
              <a:xfrm>
                <a:off x="7248766" y="3513581"/>
                <a:ext cx="842311" cy="742720"/>
              </a:xfrm>
              <a:prstGeom prst="rect">
                <a:avLst/>
              </a:prstGeom>
            </p:spPr>
          </p:pic>
          <p:sp>
            <p:nvSpPr>
              <p:cNvPr id="25" name="Right Arrow 23"/>
              <p:cNvSpPr/>
              <p:nvPr/>
            </p:nvSpPr>
            <p:spPr>
              <a:xfrm>
                <a:off x="5892362" y="2018857"/>
                <a:ext cx="1258062" cy="189657"/>
              </a:xfrm>
              <a:prstGeom prst="rightArrow">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6" name="Right Arrow 24"/>
              <p:cNvSpPr/>
              <p:nvPr/>
            </p:nvSpPr>
            <p:spPr>
              <a:xfrm>
                <a:off x="5892362" y="2595683"/>
                <a:ext cx="1258062" cy="189657"/>
              </a:xfrm>
              <a:prstGeom prst="rightArrow">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7" name="Right Arrow 25"/>
              <p:cNvSpPr/>
              <p:nvPr/>
            </p:nvSpPr>
            <p:spPr>
              <a:xfrm>
                <a:off x="5892361" y="3739032"/>
                <a:ext cx="1258062" cy="189657"/>
              </a:xfrm>
              <a:prstGeom prst="rightArrow">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8" name="TextBox 26"/>
              <p:cNvSpPr txBox="1"/>
              <p:nvPr/>
            </p:nvSpPr>
            <p:spPr>
              <a:xfrm>
                <a:off x="5725991" y="1696456"/>
                <a:ext cx="1590805" cy="307777"/>
              </a:xfrm>
              <a:prstGeom prst="rect">
                <a:avLst/>
              </a:prstGeom>
              <a:noFill/>
            </p:spPr>
            <p:txBody>
              <a:bodyPr wrap="square" rtlCol="0">
                <a:spAutoFit/>
              </a:bodyPr>
              <a:lstStyle/>
              <a:p>
                <a:pPr algn="ctr"/>
                <a:r>
                  <a:rPr lang="en-US" altLang="zh-CN" sz="1400" i="1" dirty="0">
                    <a:latin typeface="Arial" panose="020B0604020202020204" pitchFamily="34" charset="0"/>
                    <a:cs typeface="Arial" panose="020B0604020202020204" pitchFamily="34" charset="0"/>
                  </a:rPr>
                  <a:t>Text</a:t>
                </a:r>
                <a:r>
                  <a:rPr lang="zh-CN" altLang="en-US" sz="1400" i="1" dirty="0">
                    <a:latin typeface="Arial" panose="020B0604020202020204" pitchFamily="34" charset="0"/>
                    <a:cs typeface="Arial" panose="020B0604020202020204" pitchFamily="34" charset="0"/>
                  </a:rPr>
                  <a:t> </a:t>
                </a:r>
                <a:r>
                  <a:rPr lang="en-US" altLang="zh-CN" sz="1400" i="1" dirty="0" err="1">
                    <a:latin typeface="Arial" panose="020B0604020202020204" pitchFamily="34" charset="0"/>
                    <a:cs typeface="Arial" panose="020B0604020202020204" pitchFamily="34" charset="0"/>
                  </a:rPr>
                  <a:t>Clssification</a:t>
                </a:r>
                <a:r>
                  <a:rPr lang="en-US" altLang="zh-CN" sz="1400" i="1" dirty="0">
                    <a:latin typeface="Arial" panose="020B0604020202020204" pitchFamily="34" charset="0"/>
                    <a:cs typeface="Arial" panose="020B0604020202020204" pitchFamily="34" charset="0"/>
                  </a:rPr>
                  <a:t>.</a:t>
                </a:r>
                <a:endParaRPr lang="en-US" sz="1400" i="1" dirty="0">
                  <a:latin typeface="Arial" panose="020B0604020202020204" pitchFamily="34" charset="0"/>
                  <a:cs typeface="Arial" panose="020B0604020202020204" pitchFamily="34" charset="0"/>
                </a:endParaRPr>
              </a:p>
            </p:txBody>
          </p:sp>
          <p:sp>
            <p:nvSpPr>
              <p:cNvPr id="29" name="TextBox 27"/>
              <p:cNvSpPr txBox="1"/>
              <p:nvPr/>
            </p:nvSpPr>
            <p:spPr>
              <a:xfrm>
                <a:off x="5708285" y="2300140"/>
                <a:ext cx="1590805" cy="307777"/>
              </a:xfrm>
              <a:prstGeom prst="rect">
                <a:avLst/>
              </a:prstGeom>
              <a:noFill/>
            </p:spPr>
            <p:txBody>
              <a:bodyPr wrap="square" rtlCol="0">
                <a:spAutoFit/>
              </a:bodyPr>
              <a:lstStyle/>
              <a:p>
                <a:pPr algn="ctr"/>
                <a:r>
                  <a:rPr lang="en-US" altLang="zh-CN" sz="1400" i="1" dirty="0">
                    <a:latin typeface="Arial" panose="020B0604020202020204" pitchFamily="34" charset="0"/>
                    <a:cs typeface="Arial" panose="020B0604020202020204" pitchFamily="34" charset="0"/>
                  </a:rPr>
                  <a:t>Seq.</a:t>
                </a:r>
                <a:r>
                  <a:rPr lang="zh-CN" altLang="en-US" sz="1400" i="1" dirty="0">
                    <a:latin typeface="Arial" panose="020B0604020202020204" pitchFamily="34" charset="0"/>
                    <a:cs typeface="Arial" panose="020B0604020202020204" pitchFamily="34" charset="0"/>
                  </a:rPr>
                  <a:t> </a:t>
                </a:r>
                <a:r>
                  <a:rPr lang="en-US" altLang="zh-CN" sz="1400" i="1" dirty="0">
                    <a:latin typeface="Arial" panose="020B0604020202020204" pitchFamily="34" charset="0"/>
                    <a:cs typeface="Arial" panose="020B0604020202020204" pitchFamily="34" charset="0"/>
                  </a:rPr>
                  <a:t>Tagging</a:t>
                </a:r>
                <a:endParaRPr lang="en-US" sz="1400" i="1" dirty="0">
                  <a:latin typeface="Arial" panose="020B0604020202020204" pitchFamily="34" charset="0"/>
                  <a:cs typeface="Arial" panose="020B0604020202020204" pitchFamily="34" charset="0"/>
                </a:endParaRPr>
              </a:p>
            </p:txBody>
          </p:sp>
          <p:sp>
            <p:nvSpPr>
              <p:cNvPr id="30" name="TextBox 28"/>
              <p:cNvSpPr txBox="1"/>
              <p:nvPr/>
            </p:nvSpPr>
            <p:spPr>
              <a:xfrm>
                <a:off x="5730153" y="3491847"/>
                <a:ext cx="1590805" cy="307777"/>
              </a:xfrm>
              <a:prstGeom prst="rect">
                <a:avLst/>
              </a:prstGeom>
              <a:noFill/>
            </p:spPr>
            <p:txBody>
              <a:bodyPr wrap="square" rtlCol="0">
                <a:spAutoFit/>
              </a:bodyPr>
              <a:lstStyle/>
              <a:p>
                <a:pPr algn="ctr"/>
                <a:r>
                  <a:rPr lang="en-US" altLang="zh-CN" sz="1400" i="1" dirty="0">
                    <a:latin typeface="Arial" panose="020B0604020202020204" pitchFamily="34" charset="0"/>
                    <a:cs typeface="Arial" panose="020B0604020202020204" pitchFamily="34" charset="0"/>
                  </a:rPr>
                  <a:t>Text</a:t>
                </a:r>
                <a:r>
                  <a:rPr lang="zh-CN" altLang="en-US" sz="1400" i="1" dirty="0">
                    <a:latin typeface="Arial" panose="020B0604020202020204" pitchFamily="34" charset="0"/>
                    <a:cs typeface="Arial" panose="020B0604020202020204" pitchFamily="34" charset="0"/>
                  </a:rPr>
                  <a:t> </a:t>
                </a:r>
                <a:r>
                  <a:rPr lang="en-US" altLang="zh-CN" sz="1400" i="1" dirty="0">
                    <a:latin typeface="Arial" panose="020B0604020202020204" pitchFamily="34" charset="0"/>
                    <a:cs typeface="Arial" panose="020B0604020202020204" pitchFamily="34" charset="0"/>
                  </a:rPr>
                  <a:t>Generation.</a:t>
                </a:r>
                <a:endParaRPr lang="en-US" sz="1400" i="1" dirty="0">
                  <a:latin typeface="Arial" panose="020B0604020202020204" pitchFamily="34" charset="0"/>
                  <a:cs typeface="Arial" panose="020B0604020202020204" pitchFamily="34" charset="0"/>
                </a:endParaRPr>
              </a:p>
            </p:txBody>
          </p:sp>
          <p:sp>
            <p:nvSpPr>
              <p:cNvPr id="32" name="Rectangle 31"/>
              <p:cNvSpPr/>
              <p:nvPr/>
            </p:nvSpPr>
            <p:spPr>
              <a:xfrm>
                <a:off x="3861657" y="1690688"/>
                <a:ext cx="4465529" cy="3728903"/>
              </a:xfrm>
              <a:prstGeom prst="rect">
                <a:avLst/>
              </a:prstGeom>
              <a:noFill/>
              <a:ln>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3" name="TextBox 46"/>
              <p:cNvSpPr txBox="1"/>
              <p:nvPr/>
            </p:nvSpPr>
            <p:spPr>
              <a:xfrm>
                <a:off x="5605545" y="4570137"/>
                <a:ext cx="2498651" cy="338554"/>
              </a:xfrm>
              <a:prstGeom prst="rect">
                <a:avLst/>
              </a:prstGeom>
              <a:solidFill>
                <a:schemeClr val="bg1"/>
              </a:solidFill>
            </p:spPr>
            <p:txBody>
              <a:bodyPr wrap="square" rtlCol="0">
                <a:spAutoFit/>
              </a:bodyPr>
              <a:lstStyle/>
              <a:p>
                <a:pPr algn="ctr"/>
                <a:r>
                  <a:rPr lang="en-US" altLang="zh-CN" sz="1600" b="1" dirty="0">
                    <a:latin typeface="Arial" panose="020B0604020202020204" pitchFamily="34" charset="0"/>
                    <a:cs typeface="Arial" panose="020B0604020202020204" pitchFamily="34" charset="0"/>
                  </a:rPr>
                  <a:t>Private,</a:t>
                </a:r>
                <a:r>
                  <a:rPr lang="zh-CN" altLang="en-US" sz="1600" b="1" dirty="0">
                    <a:latin typeface="Arial" panose="020B0604020202020204" pitchFamily="34" charset="0"/>
                    <a:cs typeface="Arial" panose="020B0604020202020204" pitchFamily="34" charset="0"/>
                  </a:rPr>
                  <a:t> </a:t>
                </a:r>
                <a:r>
                  <a:rPr lang="en-US" altLang="zh-CN" sz="1600" b="1" dirty="0">
                    <a:latin typeface="Arial" panose="020B0604020202020204" pitchFamily="34" charset="0"/>
                    <a:cs typeface="Arial" panose="020B0604020202020204" pitchFamily="34" charset="0"/>
                  </a:rPr>
                  <a:t>geo-distributed</a:t>
                </a:r>
              </a:p>
            </p:txBody>
          </p:sp>
          <p:sp>
            <p:nvSpPr>
              <p:cNvPr id="45" name="TextBox 19"/>
              <p:cNvSpPr txBox="1"/>
              <p:nvPr/>
            </p:nvSpPr>
            <p:spPr>
              <a:xfrm rot="16200000">
                <a:off x="7333991" y="3136146"/>
                <a:ext cx="460332" cy="523220"/>
              </a:xfrm>
              <a:prstGeom prst="rect">
                <a:avLst/>
              </a:prstGeom>
              <a:noFill/>
            </p:spPr>
            <p:txBody>
              <a:bodyPr wrap="square" rtlCol="0">
                <a:spAutoFit/>
              </a:bodyPr>
              <a:lstStyle/>
              <a:p>
                <a:r>
                  <a:rPr lang="en-US" altLang="zh-CN" sz="2800" dirty="0">
                    <a:latin typeface="Arial" panose="020B0604020202020204" pitchFamily="34" charset="0"/>
                    <a:cs typeface="Arial" panose="020B0604020202020204" pitchFamily="34" charset="0"/>
                  </a:rPr>
                  <a:t>…</a:t>
                </a:r>
              </a:p>
            </p:txBody>
          </p:sp>
        </p:grpSp>
        <p:sp>
          <p:nvSpPr>
            <p:cNvPr id="47" name="TextBox 49"/>
            <p:cNvSpPr txBox="1"/>
            <p:nvPr/>
          </p:nvSpPr>
          <p:spPr>
            <a:xfrm>
              <a:off x="4788444" y="5541944"/>
              <a:ext cx="2611953" cy="461665"/>
            </a:xfrm>
            <a:prstGeom prst="rect">
              <a:avLst/>
            </a:prstGeom>
            <a:noFill/>
          </p:spPr>
          <p:txBody>
            <a:bodyPr wrap="square" rtlCol="0">
              <a:spAutoFit/>
            </a:bodyPr>
            <a:lstStyle/>
            <a:p>
              <a:pPr algn="ctr"/>
              <a:r>
                <a:rPr lang="en-US" altLang="zh-CN" sz="2400" b="1" dirty="0" err="1">
                  <a:solidFill>
                    <a:srgbClr val="C00000"/>
                  </a:solidFill>
                  <a:latin typeface="Arial" panose="020B0604020202020204" pitchFamily="34" charset="0"/>
                  <a:cs typeface="Arial" panose="020B0604020202020204" pitchFamily="34" charset="0"/>
                </a:rPr>
                <a:t>Cloud&amp;Clients</a:t>
              </a:r>
              <a:endParaRPr lang="en-US" sz="2400" dirty="0">
                <a:solidFill>
                  <a:srgbClr val="C00000"/>
                </a:solidFill>
                <a:latin typeface="Arial" panose="020B0604020202020204" pitchFamily="34" charset="0"/>
                <a:cs typeface="Arial" panose="020B0604020202020204" pitchFamily="34" charset="0"/>
              </a:endParaRPr>
            </a:p>
          </p:txBody>
        </p:sp>
      </p:grpSp>
      <p:grpSp>
        <p:nvGrpSpPr>
          <p:cNvPr id="51" name="组合 50"/>
          <p:cNvGrpSpPr/>
          <p:nvPr/>
        </p:nvGrpSpPr>
        <p:grpSpPr>
          <a:xfrm>
            <a:off x="8374159" y="2845440"/>
            <a:ext cx="2777017" cy="3158168"/>
            <a:chOff x="8374159" y="2845440"/>
            <a:chExt cx="2777017" cy="3158168"/>
          </a:xfrm>
        </p:grpSpPr>
        <p:sp>
          <p:nvSpPr>
            <p:cNvPr id="31" name="Rectangle 29"/>
            <p:cNvSpPr/>
            <p:nvPr/>
          </p:nvSpPr>
          <p:spPr>
            <a:xfrm>
              <a:off x="9223213" y="2845440"/>
              <a:ext cx="1817983" cy="644297"/>
            </a:xfrm>
            <a:prstGeom prst="rect">
              <a:avLst/>
            </a:prstGeom>
            <a:solidFill>
              <a:schemeClr val="bg2"/>
            </a:solidFill>
            <a:ln w="285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400" dirty="0">
                  <a:solidFill>
                    <a:schemeClr val="tx1"/>
                  </a:solidFill>
                  <a:latin typeface="Arial" panose="020B0604020202020204" pitchFamily="34" charset="0"/>
                  <a:cs typeface="Arial" panose="020B0604020202020204" pitchFamily="34" charset="0"/>
                </a:rPr>
                <a:t>Deployment</a:t>
              </a:r>
              <a:endParaRPr lang="en-US" sz="2400" dirty="0">
                <a:solidFill>
                  <a:schemeClr val="tx1"/>
                </a:solidFill>
                <a:latin typeface="Arial" panose="020B0604020202020204" pitchFamily="34" charset="0"/>
                <a:cs typeface="Arial" panose="020B0604020202020204" pitchFamily="34" charset="0"/>
              </a:endParaRPr>
            </a:p>
          </p:txBody>
        </p:sp>
        <p:sp>
          <p:nvSpPr>
            <p:cNvPr id="33" name="Right Arrow 32"/>
            <p:cNvSpPr/>
            <p:nvPr/>
          </p:nvSpPr>
          <p:spPr>
            <a:xfrm>
              <a:off x="8374159" y="3050750"/>
              <a:ext cx="794571" cy="189657"/>
            </a:xfrm>
            <a:prstGeom prst="rightArrow">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4" name="Right Arrow 33"/>
            <p:cNvSpPr/>
            <p:nvPr/>
          </p:nvSpPr>
          <p:spPr>
            <a:xfrm rot="5400000">
              <a:off x="10014375" y="3552790"/>
              <a:ext cx="235653" cy="189657"/>
            </a:xfrm>
            <a:prstGeom prst="rightArrow">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pic>
          <p:nvPicPr>
            <p:cNvPr id="35" name="Picture 34"/>
            <p:cNvPicPr>
              <a:picLocks noChangeAspect="1"/>
            </p:cNvPicPr>
            <p:nvPr/>
          </p:nvPicPr>
          <p:blipFill rotWithShape="1">
            <a:blip r:embed="rId5">
              <a:duotone>
                <a:prstClr val="black"/>
                <a:schemeClr val="accent1">
                  <a:tint val="45000"/>
                  <a:satMod val="400000"/>
                </a:schemeClr>
              </a:duotone>
            </a:blip>
            <a:srcRect l="15340" t="18361" r="15143" b="20342"/>
            <a:stretch>
              <a:fillRect/>
            </a:stretch>
          </p:blipFill>
          <p:spPr>
            <a:xfrm>
              <a:off x="9224785" y="3812246"/>
              <a:ext cx="421156" cy="371360"/>
            </a:xfrm>
            <a:prstGeom prst="rect">
              <a:avLst/>
            </a:prstGeom>
          </p:spPr>
        </p:pic>
        <p:pic>
          <p:nvPicPr>
            <p:cNvPr id="36" name="Picture 35"/>
            <p:cNvPicPr>
              <a:picLocks noChangeAspect="1"/>
            </p:cNvPicPr>
            <p:nvPr/>
          </p:nvPicPr>
          <p:blipFill rotWithShape="1">
            <a:blip r:embed="rId5">
              <a:duotone>
                <a:prstClr val="black"/>
                <a:schemeClr val="accent2">
                  <a:tint val="45000"/>
                  <a:satMod val="400000"/>
                </a:schemeClr>
              </a:duotone>
            </a:blip>
            <a:srcRect l="15340" t="18361" r="15143" b="20342"/>
            <a:stretch>
              <a:fillRect/>
            </a:stretch>
          </p:blipFill>
          <p:spPr>
            <a:xfrm>
              <a:off x="9691385" y="3808245"/>
              <a:ext cx="421156" cy="371360"/>
            </a:xfrm>
            <a:prstGeom prst="rect">
              <a:avLst/>
            </a:prstGeom>
          </p:spPr>
        </p:pic>
        <p:pic>
          <p:nvPicPr>
            <p:cNvPr id="37" name="Picture 36"/>
            <p:cNvPicPr>
              <a:picLocks noChangeAspect="1"/>
            </p:cNvPicPr>
            <p:nvPr/>
          </p:nvPicPr>
          <p:blipFill rotWithShape="1">
            <a:blip r:embed="rId5">
              <a:duotone>
                <a:prstClr val="black"/>
                <a:schemeClr val="accent6">
                  <a:tint val="45000"/>
                  <a:satMod val="400000"/>
                </a:schemeClr>
              </a:duotone>
            </a:blip>
            <a:srcRect l="15340" t="18361" r="15143" b="20342"/>
            <a:stretch>
              <a:fillRect/>
            </a:stretch>
          </p:blipFill>
          <p:spPr>
            <a:xfrm>
              <a:off x="10461098" y="3808245"/>
              <a:ext cx="421156" cy="371360"/>
            </a:xfrm>
            <a:prstGeom prst="rect">
              <a:avLst/>
            </a:prstGeom>
          </p:spPr>
        </p:pic>
        <p:sp>
          <p:nvSpPr>
            <p:cNvPr id="38" name="TextBox 37"/>
            <p:cNvSpPr txBox="1"/>
            <p:nvPr/>
          </p:nvSpPr>
          <p:spPr>
            <a:xfrm>
              <a:off x="10037529" y="3676724"/>
              <a:ext cx="460332" cy="461665"/>
            </a:xfrm>
            <a:prstGeom prst="rect">
              <a:avLst/>
            </a:prstGeom>
            <a:noFill/>
          </p:spPr>
          <p:txBody>
            <a:bodyPr wrap="square" rtlCol="0">
              <a:spAutoFit/>
            </a:bodyPr>
            <a:lstStyle/>
            <a:p>
              <a:r>
                <a:rPr lang="en-US" altLang="zh-CN" sz="2400" dirty="0">
                  <a:latin typeface="Arial" panose="020B0604020202020204" pitchFamily="34" charset="0"/>
                  <a:cs typeface="Arial" panose="020B0604020202020204" pitchFamily="34" charset="0"/>
                </a:rPr>
                <a:t>…</a:t>
              </a:r>
            </a:p>
          </p:txBody>
        </p:sp>
        <p:pic>
          <p:nvPicPr>
            <p:cNvPr id="39" name="Picture 6" descr="Sharp Edge Devices icons by blooon"/>
            <p:cNvPicPr>
              <a:picLocks noChangeAspect="1" noChangeArrowheads="1"/>
            </p:cNvPicPr>
            <p:nvPr/>
          </p:nvPicPr>
          <p:blipFill rotWithShape="1">
            <a:blip r:embed="rId6">
              <a:extLst>
                <a:ext uri="{28A0092B-C50C-407E-A947-70E740481C1C}">
                  <a14:useLocalDpi xmlns:a14="http://schemas.microsoft.com/office/drawing/2010/main" val="0"/>
                </a:ext>
              </a:extLst>
            </a:blip>
            <a:srcRect l="42252" t="7975" r="2706" b="6605"/>
            <a:stretch>
              <a:fillRect/>
            </a:stretch>
          </p:blipFill>
          <p:spPr bwMode="auto">
            <a:xfrm>
              <a:off x="9233412" y="4318077"/>
              <a:ext cx="1656484" cy="1085393"/>
            </a:xfrm>
            <a:prstGeom prst="rect">
              <a:avLst/>
            </a:prstGeom>
            <a:noFill/>
            <a:extLst>
              <a:ext uri="{909E8E84-426E-40DD-AFC4-6F175D3DCCD1}">
                <a14:hiddenFill xmlns:a14="http://schemas.microsoft.com/office/drawing/2010/main">
                  <a:solidFill>
                    <a:srgbClr val="FFFFFF"/>
                  </a:solidFill>
                </a14:hiddenFill>
              </a:ext>
            </a:extLst>
          </p:spPr>
        </p:pic>
        <p:sp>
          <p:nvSpPr>
            <p:cNvPr id="48" name="TextBox 50"/>
            <p:cNvSpPr txBox="1"/>
            <p:nvPr/>
          </p:nvSpPr>
          <p:spPr>
            <a:xfrm>
              <a:off x="9031033" y="5541943"/>
              <a:ext cx="2120143" cy="461665"/>
            </a:xfrm>
            <a:prstGeom prst="rect">
              <a:avLst/>
            </a:prstGeom>
            <a:noFill/>
          </p:spPr>
          <p:txBody>
            <a:bodyPr wrap="square" rtlCol="0">
              <a:spAutoFit/>
            </a:bodyPr>
            <a:lstStyle/>
            <a:p>
              <a:pPr algn="ctr"/>
              <a:r>
                <a:rPr lang="en-US" altLang="zh-CN" sz="2400" b="1" dirty="0">
                  <a:solidFill>
                    <a:srgbClr val="C00000"/>
                  </a:solidFill>
                  <a:latin typeface="Arial" panose="020B0604020202020204" pitchFamily="34" charset="0"/>
                  <a:cs typeface="Arial" panose="020B0604020202020204" pitchFamily="34" charset="0"/>
                </a:rPr>
                <a:t>Clients</a:t>
              </a:r>
              <a:endParaRPr lang="en-US" sz="2400" b="1" dirty="0">
                <a:solidFill>
                  <a:srgbClr val="C00000"/>
                </a:solidFill>
                <a:latin typeface="Arial" panose="020B0604020202020204" pitchFamily="34" charset="0"/>
                <a:cs typeface="Arial" panose="020B0604020202020204" pitchFamily="34" charset="0"/>
              </a:endParaRPr>
            </a:p>
          </p:txBody>
        </p:sp>
      </p:grpSp>
      <p:sp>
        <p:nvSpPr>
          <p:cNvPr id="54" name="文本框 53"/>
          <p:cNvSpPr txBox="1"/>
          <p:nvPr/>
        </p:nvSpPr>
        <p:spPr>
          <a:xfrm>
            <a:off x="5930181" y="4859011"/>
            <a:ext cx="1823387" cy="461665"/>
          </a:xfrm>
          <a:prstGeom prst="rect">
            <a:avLst/>
          </a:prstGeom>
          <a:noFill/>
        </p:spPr>
        <p:txBody>
          <a:bodyPr wrap="square">
            <a:spAutoFit/>
          </a:bodyPr>
          <a:lstStyle/>
          <a:p>
            <a:pPr algn="ctr"/>
            <a:r>
              <a:rPr lang="en-US" altLang="zh-CN" sz="2400" b="1" dirty="0">
                <a:solidFill>
                  <a:srgbClr val="C00000"/>
                </a:solidFill>
                <a:highlight>
                  <a:srgbClr val="FFFF00"/>
                </a:highlight>
                <a:latin typeface="Arial" panose="020B0604020202020204" pitchFamily="34" charset="0"/>
                <a:cs typeface="Arial" panose="020B0604020202020204" pitchFamily="34" charset="0"/>
              </a:rPr>
              <a:t>Labeled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p:cTn id="7" dur="500" fill="hold"/>
                                        <p:tgtEl>
                                          <p:spTgt spid="54"/>
                                        </p:tgtEl>
                                        <p:attrNameLst>
                                          <p:attrName>ppt_w</p:attrName>
                                        </p:attrNameLst>
                                      </p:cBhvr>
                                      <p:tavLst>
                                        <p:tav tm="0">
                                          <p:val>
                                            <p:fltVal val="0"/>
                                          </p:val>
                                        </p:tav>
                                        <p:tav tm="100000">
                                          <p:val>
                                            <p:strVal val="#ppt_w"/>
                                          </p:val>
                                        </p:tav>
                                      </p:tavLst>
                                    </p:anim>
                                    <p:anim calcmode="lin" valueType="num">
                                      <p:cBhvr>
                                        <p:cTn id="8" dur="500" fill="hold"/>
                                        <p:tgtEl>
                                          <p:spTgt spid="54"/>
                                        </p:tgtEl>
                                        <p:attrNameLst>
                                          <p:attrName>ppt_h</p:attrName>
                                        </p:attrNameLst>
                                      </p:cBhvr>
                                      <p:tavLst>
                                        <p:tav tm="0">
                                          <p:val>
                                            <p:fltVal val="0"/>
                                          </p:val>
                                        </p:tav>
                                        <p:tav tm="100000">
                                          <p:val>
                                            <p:strVal val="#ppt_h"/>
                                          </p:val>
                                        </p:tav>
                                      </p:tavLst>
                                    </p:anim>
                                    <p:animEffect transition="in" filter="fade">
                                      <p:cBhvr>
                                        <p:cTn id="9"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p:cNvSpPr/>
          <p:nvPr/>
        </p:nvSpPr>
        <p:spPr>
          <a:xfrm rot="16200000">
            <a:off x="4411862" y="1048976"/>
            <a:ext cx="1190927" cy="2451042"/>
          </a:xfrm>
          <a:prstGeom prst="rect">
            <a:avLst/>
          </a:prstGeom>
          <a:solidFill>
            <a:schemeClr val="bg1">
              <a:lumMod val="95000"/>
            </a:schemeClr>
          </a:solidFill>
          <a:ln w="12700">
            <a:noFill/>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88" name="矩形"/>
          <p:cNvSpPr/>
          <p:nvPr/>
        </p:nvSpPr>
        <p:spPr>
          <a:xfrm rot="16200000">
            <a:off x="4594226" y="886523"/>
            <a:ext cx="828680" cy="2451042"/>
          </a:xfrm>
          <a:prstGeom prst="rect">
            <a:avLst/>
          </a:prstGeom>
          <a:solidFill>
            <a:schemeClr val="bg1">
              <a:lumMod val="95000"/>
            </a:schemeClr>
          </a:solidFill>
          <a:ln w="12700">
            <a:noFill/>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5" name="矩形"/>
          <p:cNvSpPr/>
          <p:nvPr/>
        </p:nvSpPr>
        <p:spPr>
          <a:xfrm rot="16200000">
            <a:off x="5211338" y="4688525"/>
            <a:ext cx="2096581" cy="732149"/>
          </a:xfrm>
          <a:prstGeom prst="rect">
            <a:avLst/>
          </a:prstGeom>
          <a:solidFill>
            <a:srgbClr val="D5D5D5"/>
          </a:solidFill>
          <a:ln w="12700">
            <a:solidFill>
              <a:srgbClr val="000000"/>
            </a:solidFill>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6" name="椭圆形"/>
          <p:cNvSpPr/>
          <p:nvPr/>
        </p:nvSpPr>
        <p:spPr>
          <a:xfrm rot="16200000">
            <a:off x="5939794" y="5671237"/>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7" name="椭圆形"/>
          <p:cNvSpPr/>
          <p:nvPr/>
        </p:nvSpPr>
        <p:spPr>
          <a:xfrm rot="16200000">
            <a:off x="5939794" y="4144797"/>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8" name="椭圆形"/>
          <p:cNvSpPr/>
          <p:nvPr/>
        </p:nvSpPr>
        <p:spPr>
          <a:xfrm rot="16200000">
            <a:off x="5939795" y="4523510"/>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9" name="…"/>
          <p:cNvSpPr txBox="1"/>
          <p:nvPr/>
        </p:nvSpPr>
        <p:spPr>
          <a:xfrm rot="16200000">
            <a:off x="6027305" y="4862927"/>
            <a:ext cx="264496"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sz="2400" dirty="0"/>
              <a:t>…</a:t>
            </a:r>
          </a:p>
        </p:txBody>
      </p:sp>
      <p:sp>
        <p:nvSpPr>
          <p:cNvPr id="10" name="椭圆形"/>
          <p:cNvSpPr/>
          <p:nvPr/>
        </p:nvSpPr>
        <p:spPr>
          <a:xfrm rot="16200000">
            <a:off x="6290622" y="4144797"/>
            <a:ext cx="291040"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1" name="椭圆形"/>
          <p:cNvSpPr/>
          <p:nvPr/>
        </p:nvSpPr>
        <p:spPr>
          <a:xfrm rot="16200000">
            <a:off x="6290622" y="4523510"/>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2" name="椭圆形"/>
          <p:cNvSpPr/>
          <p:nvPr/>
        </p:nvSpPr>
        <p:spPr>
          <a:xfrm rot="16200000">
            <a:off x="6290622" y="5671237"/>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13" name="椭圆形"/>
          <p:cNvSpPr/>
          <p:nvPr/>
        </p:nvSpPr>
        <p:spPr>
          <a:xfrm rot="16200000">
            <a:off x="5939794" y="5291141"/>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4" name="椭圆形"/>
          <p:cNvSpPr/>
          <p:nvPr/>
        </p:nvSpPr>
        <p:spPr>
          <a:xfrm rot="16200000">
            <a:off x="6290622" y="5291141"/>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pic>
        <p:nvPicPr>
          <p:cNvPr id="21" name="图片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08639" y="4719614"/>
            <a:ext cx="648372" cy="669970"/>
          </a:xfrm>
          <a:prstGeom prst="rect">
            <a:avLst/>
          </a:prstGeom>
        </p:spPr>
      </p:pic>
      <p:sp>
        <p:nvSpPr>
          <p:cNvPr id="22" name="矩形"/>
          <p:cNvSpPr/>
          <p:nvPr/>
        </p:nvSpPr>
        <p:spPr>
          <a:xfrm rot="16200000">
            <a:off x="289229" y="4688525"/>
            <a:ext cx="2096581" cy="732149"/>
          </a:xfrm>
          <a:prstGeom prst="rect">
            <a:avLst/>
          </a:prstGeom>
          <a:solidFill>
            <a:srgbClr val="D5D5D5"/>
          </a:solidFill>
          <a:ln w="12700">
            <a:solidFill>
              <a:srgbClr val="000000"/>
            </a:solidFill>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23" name="椭圆形"/>
          <p:cNvSpPr/>
          <p:nvPr/>
        </p:nvSpPr>
        <p:spPr>
          <a:xfrm rot="16200000">
            <a:off x="1017686" y="5671237"/>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24" name="椭圆形"/>
          <p:cNvSpPr/>
          <p:nvPr/>
        </p:nvSpPr>
        <p:spPr>
          <a:xfrm rot="16200000">
            <a:off x="1017686" y="4144797"/>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25" name="椭圆形"/>
          <p:cNvSpPr/>
          <p:nvPr/>
        </p:nvSpPr>
        <p:spPr>
          <a:xfrm rot="16200000">
            <a:off x="1017686" y="4523510"/>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26" name="…"/>
          <p:cNvSpPr txBox="1"/>
          <p:nvPr/>
        </p:nvSpPr>
        <p:spPr>
          <a:xfrm rot="16200000">
            <a:off x="1105197" y="4862927"/>
            <a:ext cx="264496"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sz="2400" dirty="0"/>
              <a:t>…</a:t>
            </a:r>
          </a:p>
        </p:txBody>
      </p:sp>
      <p:sp>
        <p:nvSpPr>
          <p:cNvPr id="27" name="椭圆形"/>
          <p:cNvSpPr/>
          <p:nvPr/>
        </p:nvSpPr>
        <p:spPr>
          <a:xfrm rot="16200000">
            <a:off x="1368513" y="4144797"/>
            <a:ext cx="291040"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28" name="椭圆形"/>
          <p:cNvSpPr/>
          <p:nvPr/>
        </p:nvSpPr>
        <p:spPr>
          <a:xfrm rot="16200000">
            <a:off x="1368514" y="4523510"/>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29" name="椭圆形"/>
          <p:cNvSpPr/>
          <p:nvPr/>
        </p:nvSpPr>
        <p:spPr>
          <a:xfrm rot="16200000">
            <a:off x="1368513" y="5671237"/>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30" name="椭圆形"/>
          <p:cNvSpPr/>
          <p:nvPr/>
        </p:nvSpPr>
        <p:spPr>
          <a:xfrm rot="16200000">
            <a:off x="1017686" y="5291141"/>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31" name="椭圆形"/>
          <p:cNvSpPr/>
          <p:nvPr/>
        </p:nvSpPr>
        <p:spPr>
          <a:xfrm rot="16200000">
            <a:off x="1368513" y="5291141"/>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pic>
        <p:nvPicPr>
          <p:cNvPr id="32" name="图片 3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6531" y="4719614"/>
            <a:ext cx="648372" cy="669970"/>
          </a:xfrm>
          <a:prstGeom prst="rect">
            <a:avLst/>
          </a:prstGeom>
        </p:spPr>
      </p:pic>
      <p:sp>
        <p:nvSpPr>
          <p:cNvPr id="33" name="矩形"/>
          <p:cNvSpPr/>
          <p:nvPr/>
        </p:nvSpPr>
        <p:spPr>
          <a:xfrm rot="16200000">
            <a:off x="1157921" y="4688524"/>
            <a:ext cx="2096581" cy="732149"/>
          </a:xfrm>
          <a:prstGeom prst="rect">
            <a:avLst/>
          </a:prstGeom>
          <a:solidFill>
            <a:srgbClr val="D5D5D5"/>
          </a:solidFill>
          <a:ln w="12700">
            <a:solidFill>
              <a:srgbClr val="000000"/>
            </a:solidFill>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34" name="椭圆形"/>
          <p:cNvSpPr/>
          <p:nvPr/>
        </p:nvSpPr>
        <p:spPr>
          <a:xfrm rot="16200000">
            <a:off x="1886378" y="5671237"/>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35" name="椭圆形"/>
          <p:cNvSpPr/>
          <p:nvPr/>
        </p:nvSpPr>
        <p:spPr>
          <a:xfrm rot="16200000">
            <a:off x="1886378" y="4144797"/>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36" name="椭圆形"/>
          <p:cNvSpPr/>
          <p:nvPr/>
        </p:nvSpPr>
        <p:spPr>
          <a:xfrm rot="16200000">
            <a:off x="1886378" y="4523510"/>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37" name="…"/>
          <p:cNvSpPr txBox="1"/>
          <p:nvPr/>
        </p:nvSpPr>
        <p:spPr>
          <a:xfrm rot="16200000">
            <a:off x="1973889" y="4862926"/>
            <a:ext cx="264496"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sz="2400" dirty="0"/>
              <a:t>…</a:t>
            </a:r>
          </a:p>
        </p:txBody>
      </p:sp>
      <p:sp>
        <p:nvSpPr>
          <p:cNvPr id="38" name="椭圆形"/>
          <p:cNvSpPr/>
          <p:nvPr/>
        </p:nvSpPr>
        <p:spPr>
          <a:xfrm rot="16200000">
            <a:off x="2237205" y="4144796"/>
            <a:ext cx="291040"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39" name="椭圆形"/>
          <p:cNvSpPr/>
          <p:nvPr/>
        </p:nvSpPr>
        <p:spPr>
          <a:xfrm rot="16200000">
            <a:off x="2237206" y="4523510"/>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40" name="椭圆形"/>
          <p:cNvSpPr/>
          <p:nvPr/>
        </p:nvSpPr>
        <p:spPr>
          <a:xfrm rot="16200000">
            <a:off x="2237205" y="5671236"/>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41" name="椭圆形"/>
          <p:cNvSpPr/>
          <p:nvPr/>
        </p:nvSpPr>
        <p:spPr>
          <a:xfrm rot="16200000">
            <a:off x="1886378" y="5291140"/>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42" name="椭圆形"/>
          <p:cNvSpPr/>
          <p:nvPr/>
        </p:nvSpPr>
        <p:spPr>
          <a:xfrm rot="16200000">
            <a:off x="2237205" y="5291140"/>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43" name="矩形"/>
          <p:cNvSpPr/>
          <p:nvPr/>
        </p:nvSpPr>
        <p:spPr>
          <a:xfrm rot="16200000">
            <a:off x="2468474" y="4688524"/>
            <a:ext cx="2096581" cy="732149"/>
          </a:xfrm>
          <a:prstGeom prst="rect">
            <a:avLst/>
          </a:prstGeom>
          <a:solidFill>
            <a:srgbClr val="D5D5D5"/>
          </a:solidFill>
          <a:ln w="12700">
            <a:solidFill>
              <a:srgbClr val="000000"/>
            </a:solidFill>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44" name="椭圆形"/>
          <p:cNvSpPr/>
          <p:nvPr/>
        </p:nvSpPr>
        <p:spPr>
          <a:xfrm rot="16200000">
            <a:off x="3196930" y="5671236"/>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45" name="椭圆形"/>
          <p:cNvSpPr/>
          <p:nvPr/>
        </p:nvSpPr>
        <p:spPr>
          <a:xfrm rot="16200000">
            <a:off x="3196930" y="4144796"/>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46" name="椭圆形"/>
          <p:cNvSpPr/>
          <p:nvPr/>
        </p:nvSpPr>
        <p:spPr>
          <a:xfrm rot="16200000">
            <a:off x="3196931" y="4523509"/>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47" name="…"/>
          <p:cNvSpPr txBox="1"/>
          <p:nvPr/>
        </p:nvSpPr>
        <p:spPr>
          <a:xfrm rot="16200000">
            <a:off x="3284441" y="4862926"/>
            <a:ext cx="264496"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sz="2400" dirty="0"/>
              <a:t>…</a:t>
            </a:r>
          </a:p>
        </p:txBody>
      </p:sp>
      <p:sp>
        <p:nvSpPr>
          <p:cNvPr id="48" name="椭圆形"/>
          <p:cNvSpPr/>
          <p:nvPr/>
        </p:nvSpPr>
        <p:spPr>
          <a:xfrm rot="16200000">
            <a:off x="3547758" y="4144796"/>
            <a:ext cx="291040"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49" name="椭圆形"/>
          <p:cNvSpPr/>
          <p:nvPr/>
        </p:nvSpPr>
        <p:spPr>
          <a:xfrm rot="16200000">
            <a:off x="3547758" y="4523509"/>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50" name="椭圆形"/>
          <p:cNvSpPr/>
          <p:nvPr/>
        </p:nvSpPr>
        <p:spPr>
          <a:xfrm rot="16200000">
            <a:off x="3547758" y="5671236"/>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51" name="椭圆形"/>
          <p:cNvSpPr/>
          <p:nvPr/>
        </p:nvSpPr>
        <p:spPr>
          <a:xfrm rot="16200000">
            <a:off x="3196930" y="5291140"/>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52" name="椭圆形"/>
          <p:cNvSpPr/>
          <p:nvPr/>
        </p:nvSpPr>
        <p:spPr>
          <a:xfrm rot="16200000">
            <a:off x="3547758" y="5291140"/>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53" name="矩形"/>
          <p:cNvSpPr/>
          <p:nvPr/>
        </p:nvSpPr>
        <p:spPr>
          <a:xfrm rot="16200000">
            <a:off x="1813197" y="4890450"/>
            <a:ext cx="2096581" cy="328297"/>
          </a:xfrm>
          <a:prstGeom prst="rect">
            <a:avLst/>
          </a:prstGeom>
          <a:solidFill>
            <a:srgbClr val="D5D5D5"/>
          </a:solidFill>
          <a:ln w="12700">
            <a:solidFill>
              <a:srgbClr val="000000"/>
            </a:solidFill>
            <a:prstDash val="dash"/>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pic>
        <p:nvPicPr>
          <p:cNvPr id="55" name="图片 5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80467" y="1789364"/>
            <a:ext cx="1062262" cy="1062262"/>
          </a:xfrm>
          <a:prstGeom prst="rect">
            <a:avLst/>
          </a:prstGeom>
        </p:spPr>
      </p:pic>
      <p:sp>
        <p:nvSpPr>
          <p:cNvPr id="56" name="箭头: 上下 55"/>
          <p:cNvSpPr/>
          <p:nvPr/>
        </p:nvSpPr>
        <p:spPr>
          <a:xfrm>
            <a:off x="2215789" y="3158226"/>
            <a:ext cx="391617" cy="493177"/>
          </a:xfrm>
          <a:prstGeom prst="upDownArrow">
            <a:avLst/>
          </a:prstGeom>
          <a:solidFill>
            <a:srgbClr val="00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endParaRPr lang="zh-CN" altLang="en-US" sz="16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57" name="文本框 56"/>
          <p:cNvSpPr txBox="1"/>
          <p:nvPr/>
        </p:nvSpPr>
        <p:spPr>
          <a:xfrm>
            <a:off x="2482432" y="3242299"/>
            <a:ext cx="732149"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200" hangingPunct="0"/>
            <a:r>
              <a:rPr lang="en-US" altLang="zh-CN" sz="900" dirty="0"/>
              <a:t>W</a:t>
            </a:r>
            <a:r>
              <a:rPr lang="en-US" altLang="zh-CN" sz="1200" dirty="0">
                <a:solidFill>
                  <a:srgbClr val="5E5E5E"/>
                </a:solidFill>
                <a:sym typeface="Helvetica Neue" panose="02000503000000020004"/>
              </a:rPr>
              <a:t>eights</a:t>
            </a:r>
            <a:endParaRPr lang="zh-CN" altLang="en-US" sz="1200" dirty="0">
              <a:solidFill>
                <a:srgbClr val="5E5E5E"/>
              </a:solidFill>
              <a:sym typeface="Helvetica Neue" panose="02000503000000020004"/>
            </a:endParaRPr>
          </a:p>
        </p:txBody>
      </p:sp>
      <p:sp>
        <p:nvSpPr>
          <p:cNvPr id="58" name="矩形"/>
          <p:cNvSpPr/>
          <p:nvPr/>
        </p:nvSpPr>
        <p:spPr>
          <a:xfrm rot="16200000">
            <a:off x="6115026" y="4688524"/>
            <a:ext cx="2096581" cy="732149"/>
          </a:xfrm>
          <a:prstGeom prst="rect">
            <a:avLst/>
          </a:prstGeom>
          <a:solidFill>
            <a:srgbClr val="D5D5D5"/>
          </a:solidFill>
          <a:ln w="12700">
            <a:solidFill>
              <a:srgbClr val="000000"/>
            </a:solidFill>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59" name="椭圆形"/>
          <p:cNvSpPr/>
          <p:nvPr/>
        </p:nvSpPr>
        <p:spPr>
          <a:xfrm rot="16200000">
            <a:off x="6843483" y="5671236"/>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60" name="椭圆形"/>
          <p:cNvSpPr/>
          <p:nvPr/>
        </p:nvSpPr>
        <p:spPr>
          <a:xfrm rot="16200000">
            <a:off x="6843483" y="4144796"/>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61" name="椭圆形"/>
          <p:cNvSpPr/>
          <p:nvPr/>
        </p:nvSpPr>
        <p:spPr>
          <a:xfrm rot="16200000">
            <a:off x="6843483" y="4523509"/>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62" name="…"/>
          <p:cNvSpPr txBox="1"/>
          <p:nvPr/>
        </p:nvSpPr>
        <p:spPr>
          <a:xfrm rot="16200000">
            <a:off x="6930994" y="4862926"/>
            <a:ext cx="264496"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sz="2400" dirty="0"/>
              <a:t>…</a:t>
            </a:r>
          </a:p>
        </p:txBody>
      </p:sp>
      <p:sp>
        <p:nvSpPr>
          <p:cNvPr id="63" name="椭圆形"/>
          <p:cNvSpPr/>
          <p:nvPr/>
        </p:nvSpPr>
        <p:spPr>
          <a:xfrm rot="16200000">
            <a:off x="7194310" y="4144796"/>
            <a:ext cx="291040"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64" name="椭圆形"/>
          <p:cNvSpPr/>
          <p:nvPr/>
        </p:nvSpPr>
        <p:spPr>
          <a:xfrm rot="16200000">
            <a:off x="7194311" y="4523509"/>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65" name="椭圆形"/>
          <p:cNvSpPr/>
          <p:nvPr/>
        </p:nvSpPr>
        <p:spPr>
          <a:xfrm rot="16200000">
            <a:off x="7194310" y="5671236"/>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66" name="椭圆形"/>
          <p:cNvSpPr/>
          <p:nvPr/>
        </p:nvSpPr>
        <p:spPr>
          <a:xfrm rot="16200000">
            <a:off x="6843483" y="5291140"/>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67" name="椭圆形"/>
          <p:cNvSpPr/>
          <p:nvPr/>
        </p:nvSpPr>
        <p:spPr>
          <a:xfrm rot="16200000">
            <a:off x="7194310" y="5291140"/>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68" name="矩形"/>
          <p:cNvSpPr/>
          <p:nvPr/>
        </p:nvSpPr>
        <p:spPr>
          <a:xfrm rot="16200000">
            <a:off x="7465767" y="4688524"/>
            <a:ext cx="2096581" cy="732149"/>
          </a:xfrm>
          <a:prstGeom prst="rect">
            <a:avLst/>
          </a:prstGeom>
          <a:solidFill>
            <a:srgbClr val="D5D5D5"/>
          </a:solidFill>
          <a:ln w="12700">
            <a:solidFill>
              <a:srgbClr val="000000"/>
            </a:solidFill>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69" name="椭圆形"/>
          <p:cNvSpPr/>
          <p:nvPr/>
        </p:nvSpPr>
        <p:spPr>
          <a:xfrm rot="16200000">
            <a:off x="8194223" y="5671237"/>
            <a:ext cx="291039" cy="297544"/>
          </a:xfrm>
          <a:prstGeom prst="ellipse">
            <a:avLst/>
          </a:prstGeom>
          <a:solidFill>
            <a:schemeClr val="accent2">
              <a:lumMod val="75000"/>
            </a:schemeClr>
          </a:solidFill>
          <a:ln w="38100">
            <a:solidFill>
              <a:srgbClr val="000000"/>
            </a:solidFill>
            <a:miter lim="400000"/>
          </a:ln>
        </p:spPr>
        <p:txBody>
          <a:bodyPr lIns="25400" tIns="25400" rIns="25400" bIns="25400" anchor="ctr"/>
          <a:lstStyle/>
          <a:p>
            <a:pPr defTabSz="412750">
              <a:defRPr sz="3200">
                <a:solidFill>
                  <a:srgbClr val="000000"/>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70" name="椭圆形"/>
          <p:cNvSpPr/>
          <p:nvPr/>
        </p:nvSpPr>
        <p:spPr>
          <a:xfrm rot="16200000">
            <a:off x="8194223" y="4144797"/>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71" name="椭圆形"/>
          <p:cNvSpPr/>
          <p:nvPr/>
        </p:nvSpPr>
        <p:spPr>
          <a:xfrm rot="16200000">
            <a:off x="8194224" y="4523510"/>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72" name="…"/>
          <p:cNvSpPr txBox="1"/>
          <p:nvPr/>
        </p:nvSpPr>
        <p:spPr>
          <a:xfrm rot="16200000">
            <a:off x="8281734" y="4862926"/>
            <a:ext cx="264496" cy="383695"/>
          </a:xfrm>
          <a:prstGeom prst="rect">
            <a:avLst/>
          </a:prstGeom>
          <a:ln w="12700">
            <a:miter lim="400000"/>
          </a:ln>
        </p:spPr>
        <p:txBody>
          <a:bodyPr wrap="none" lIns="25400" tIns="25400" rIns="25400" bIns="25400" anchor="ctr">
            <a:spAutoFit/>
          </a:bodyPr>
          <a:lstStyle>
            <a:lvl1pPr algn="l">
              <a:lnSpc>
                <a:spcPct val="90000"/>
              </a:lnSpc>
              <a:spcBef>
                <a:spcPts val="4500"/>
              </a:spcBef>
              <a:defRPr sz="4800">
                <a:solidFill>
                  <a:srgbClr val="000000"/>
                </a:solidFill>
              </a:defRPr>
            </a:lvl1pPr>
          </a:lstStyle>
          <a:p>
            <a:r>
              <a:rPr sz="2400" dirty="0"/>
              <a:t>…</a:t>
            </a:r>
          </a:p>
        </p:txBody>
      </p:sp>
      <p:sp>
        <p:nvSpPr>
          <p:cNvPr id="73" name="椭圆形"/>
          <p:cNvSpPr/>
          <p:nvPr/>
        </p:nvSpPr>
        <p:spPr>
          <a:xfrm rot="16200000">
            <a:off x="8545051" y="4144796"/>
            <a:ext cx="291040"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74" name="椭圆形"/>
          <p:cNvSpPr/>
          <p:nvPr/>
        </p:nvSpPr>
        <p:spPr>
          <a:xfrm rot="16200000">
            <a:off x="8545051" y="4523510"/>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75" name="椭圆形"/>
          <p:cNvSpPr/>
          <p:nvPr/>
        </p:nvSpPr>
        <p:spPr>
          <a:xfrm rot="16200000">
            <a:off x="8545051" y="5671236"/>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76" name="椭圆形"/>
          <p:cNvSpPr/>
          <p:nvPr/>
        </p:nvSpPr>
        <p:spPr>
          <a:xfrm rot="16200000">
            <a:off x="8194223" y="5291140"/>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77" name="椭圆形"/>
          <p:cNvSpPr/>
          <p:nvPr/>
        </p:nvSpPr>
        <p:spPr>
          <a:xfrm rot="16200000">
            <a:off x="8545051" y="5291140"/>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78" name="矩形"/>
          <p:cNvSpPr/>
          <p:nvPr/>
        </p:nvSpPr>
        <p:spPr>
          <a:xfrm rot="16200000">
            <a:off x="6810490" y="4890450"/>
            <a:ext cx="2096581" cy="328297"/>
          </a:xfrm>
          <a:prstGeom prst="rect">
            <a:avLst/>
          </a:prstGeom>
          <a:solidFill>
            <a:srgbClr val="D5D5D5"/>
          </a:solidFill>
          <a:ln w="12700">
            <a:solidFill>
              <a:srgbClr val="000000"/>
            </a:solidFill>
            <a:prstDash val="dash"/>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pic>
        <p:nvPicPr>
          <p:cNvPr id="79" name="图片 7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60667" y="1807699"/>
            <a:ext cx="1062262" cy="1062262"/>
          </a:xfrm>
          <a:prstGeom prst="rect">
            <a:avLst/>
          </a:prstGeom>
        </p:spPr>
      </p:pic>
      <p:sp>
        <p:nvSpPr>
          <p:cNvPr id="80" name="箭头: 上下 79"/>
          <p:cNvSpPr/>
          <p:nvPr/>
        </p:nvSpPr>
        <p:spPr>
          <a:xfrm>
            <a:off x="7295990" y="3176561"/>
            <a:ext cx="391617" cy="493177"/>
          </a:xfrm>
          <a:prstGeom prst="upDownArrow">
            <a:avLst/>
          </a:prstGeom>
          <a:solidFill>
            <a:srgbClr val="00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endParaRPr lang="zh-CN" altLang="en-US" sz="16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81" name="文本框 80"/>
          <p:cNvSpPr txBox="1"/>
          <p:nvPr/>
        </p:nvSpPr>
        <p:spPr>
          <a:xfrm>
            <a:off x="7562633" y="3260634"/>
            <a:ext cx="732149"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200" hangingPunct="0"/>
            <a:r>
              <a:rPr lang="en-US" altLang="zh-CN" sz="900" dirty="0"/>
              <a:t>W</a:t>
            </a:r>
            <a:r>
              <a:rPr lang="en-US" altLang="zh-CN" sz="1200" dirty="0">
                <a:solidFill>
                  <a:srgbClr val="5E5E5E"/>
                </a:solidFill>
                <a:sym typeface="Helvetica Neue" panose="02000503000000020004"/>
              </a:rPr>
              <a:t>eights</a:t>
            </a:r>
            <a:endParaRPr lang="zh-CN" altLang="en-US" sz="1200" dirty="0">
              <a:solidFill>
                <a:srgbClr val="5E5E5E"/>
              </a:solidFill>
              <a:sym typeface="Helvetica Neue" panose="02000503000000020004"/>
            </a:endParaRPr>
          </a:p>
        </p:txBody>
      </p:sp>
      <p:sp>
        <p:nvSpPr>
          <p:cNvPr id="82" name="椭圆形"/>
          <p:cNvSpPr/>
          <p:nvPr/>
        </p:nvSpPr>
        <p:spPr>
          <a:xfrm rot="16200000">
            <a:off x="3833118" y="1784055"/>
            <a:ext cx="291039" cy="297544"/>
          </a:xfrm>
          <a:prstGeom prst="ellipse">
            <a:avLst/>
          </a:prstGeom>
          <a:solidFill>
            <a:schemeClr val="accent2">
              <a:lumMod val="75000"/>
            </a:schemeClr>
          </a:solidFill>
          <a:ln w="50800">
            <a:solidFill>
              <a:srgbClr val="000000"/>
            </a:solidFill>
            <a:miter lim="400000"/>
          </a:ln>
        </p:spPr>
        <p:txBody>
          <a:bodyPr lIns="25400" tIns="25400" rIns="25400" bIns="25400" anchor="ctr"/>
          <a:lstStyle/>
          <a:p>
            <a:pPr defTabSz="412750"/>
            <a:endParaRPr sz="3600">
              <a:solidFill>
                <a:srgbClr val="000000"/>
              </a:solidFill>
              <a:latin typeface="Helvetica Neue Medium" panose="02000503000000020004"/>
              <a:ea typeface="Helvetica Neue Medium" panose="02000503000000020004"/>
              <a:cs typeface="Helvetica Neue Medium" panose="02000503000000020004"/>
            </a:endParaRPr>
          </a:p>
        </p:txBody>
      </p:sp>
      <p:sp>
        <p:nvSpPr>
          <p:cNvPr id="83" name="文本框 82"/>
          <p:cNvSpPr txBox="1"/>
          <p:nvPr/>
        </p:nvSpPr>
        <p:spPr>
          <a:xfrm>
            <a:off x="4222971" y="1807699"/>
            <a:ext cx="1896848" cy="26674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1219200" hangingPunct="0"/>
            <a:r>
              <a:rPr lang="en-US" altLang="zh-CN" sz="1400" dirty="0">
                <a:solidFill>
                  <a:srgbClr val="5E5E5E"/>
                </a:solidFill>
                <a:sym typeface="Helvetica Neue" panose="02000503000000020004"/>
              </a:rPr>
              <a:t>Data with gold labels</a:t>
            </a:r>
            <a:endParaRPr lang="zh-CN" altLang="en-US" sz="1400" dirty="0">
              <a:solidFill>
                <a:srgbClr val="5E5E5E"/>
              </a:solidFill>
              <a:sym typeface="Helvetica Neue" panose="02000503000000020004"/>
            </a:endParaRPr>
          </a:p>
        </p:txBody>
      </p:sp>
      <p:sp>
        <p:nvSpPr>
          <p:cNvPr id="84" name="椭圆形"/>
          <p:cNvSpPr/>
          <p:nvPr/>
        </p:nvSpPr>
        <p:spPr>
          <a:xfrm rot="16200000">
            <a:off x="3832807" y="2158811"/>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dirty="0">
              <a:solidFill>
                <a:srgbClr val="FFFFFF"/>
              </a:solidFill>
              <a:latin typeface="Helvetica Neue Medium" panose="02000503000000020004"/>
              <a:ea typeface="Helvetica Neue Medium" panose="02000503000000020004"/>
              <a:cs typeface="Helvetica Neue Medium" panose="02000503000000020004"/>
            </a:endParaRPr>
          </a:p>
        </p:txBody>
      </p:sp>
      <p:sp>
        <p:nvSpPr>
          <p:cNvPr id="87" name="文本框 86"/>
          <p:cNvSpPr txBox="1"/>
          <p:nvPr/>
        </p:nvSpPr>
        <p:spPr>
          <a:xfrm>
            <a:off x="4222971" y="2205881"/>
            <a:ext cx="1896848" cy="26674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1219200" hangingPunct="0"/>
            <a:r>
              <a:rPr lang="en-US" altLang="zh-CN" sz="1400" dirty="0">
                <a:solidFill>
                  <a:srgbClr val="5E5E5E"/>
                </a:solidFill>
                <a:sym typeface="Helvetica Neue" panose="02000503000000020004"/>
              </a:rPr>
              <a:t>Data without labels</a:t>
            </a:r>
            <a:endParaRPr lang="zh-CN" altLang="en-US" sz="1400" dirty="0">
              <a:solidFill>
                <a:srgbClr val="5E5E5E"/>
              </a:solidFill>
              <a:sym typeface="Helvetica Neue" panose="02000503000000020004"/>
            </a:endParaRPr>
          </a:p>
        </p:txBody>
      </p:sp>
      <p:sp>
        <p:nvSpPr>
          <p:cNvPr id="89" name="文本框 88"/>
          <p:cNvSpPr txBox="1"/>
          <p:nvPr/>
        </p:nvSpPr>
        <p:spPr>
          <a:xfrm>
            <a:off x="718898" y="6190563"/>
            <a:ext cx="3385400" cy="2975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200" hangingPunct="0"/>
            <a:r>
              <a:rPr lang="en-US" altLang="zh-CN" sz="1600" dirty="0">
                <a:solidFill>
                  <a:schemeClr val="bg2">
                    <a:lumMod val="10000"/>
                  </a:schemeClr>
                </a:solidFill>
                <a:sym typeface="Helvetica Neue" panose="02000503000000020004"/>
              </a:rPr>
              <a:t>(a) Conventional Federated Learning</a:t>
            </a:r>
            <a:endParaRPr lang="zh-CN" altLang="en-US" sz="1600" dirty="0">
              <a:solidFill>
                <a:schemeClr val="bg2">
                  <a:lumMod val="10000"/>
                </a:schemeClr>
              </a:solidFill>
              <a:sym typeface="Helvetica Neue" panose="02000503000000020004"/>
            </a:endParaRPr>
          </a:p>
        </p:txBody>
      </p:sp>
      <p:sp>
        <p:nvSpPr>
          <p:cNvPr id="90" name="文本框 89"/>
          <p:cNvSpPr txBox="1"/>
          <p:nvPr/>
        </p:nvSpPr>
        <p:spPr>
          <a:xfrm>
            <a:off x="5795277" y="6234332"/>
            <a:ext cx="3001426" cy="2975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a:defRPr sz="3200">
                <a:solidFill>
                  <a:schemeClr val="bg2">
                    <a:lumMod val="10000"/>
                  </a:schemeClr>
                </a:solidFill>
              </a:defRPr>
            </a:lvl1pPr>
          </a:lstStyle>
          <a:p>
            <a:r>
              <a:rPr lang="en-US" altLang="zh-CN" sz="1600" dirty="0"/>
              <a:t>(b) Our </a:t>
            </a:r>
            <a:r>
              <a:rPr lang="en-US" altLang="zh-CN" sz="1600" dirty="0" err="1"/>
              <a:t>FedFSL</a:t>
            </a:r>
            <a:r>
              <a:rPr lang="en-US" altLang="zh-CN" sz="1600" dirty="0"/>
              <a:t> Scenario</a:t>
            </a:r>
            <a:endParaRPr lang="zh-CN" altLang="en-US" sz="1600" dirty="0"/>
          </a:p>
        </p:txBody>
      </p:sp>
      <p:sp>
        <p:nvSpPr>
          <p:cNvPr id="91" name="文本框 90"/>
          <p:cNvSpPr txBox="1"/>
          <p:nvPr/>
        </p:nvSpPr>
        <p:spPr>
          <a:xfrm>
            <a:off x="770763" y="1934883"/>
            <a:ext cx="1188995" cy="54373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200" hangingPunct="0"/>
            <a:r>
              <a:rPr lang="en-US" altLang="zh-CN" sz="1600" dirty="0">
                <a:solidFill>
                  <a:schemeClr val="bg2">
                    <a:lumMod val="10000"/>
                  </a:schemeClr>
                </a:solidFill>
                <a:sym typeface="Helvetica Neue" panose="02000503000000020004"/>
              </a:rPr>
              <a:t>Cloud Aggregator</a:t>
            </a:r>
            <a:endParaRPr lang="zh-CN" altLang="en-US" sz="1600" dirty="0">
              <a:solidFill>
                <a:schemeClr val="bg2">
                  <a:lumMod val="10000"/>
                </a:schemeClr>
              </a:solidFill>
              <a:sym typeface="Helvetica Neue" panose="02000503000000020004"/>
            </a:endParaRPr>
          </a:p>
        </p:txBody>
      </p:sp>
      <p:sp>
        <p:nvSpPr>
          <p:cNvPr id="92" name="文本框 91"/>
          <p:cNvSpPr txBox="1"/>
          <p:nvPr/>
        </p:nvSpPr>
        <p:spPr>
          <a:xfrm>
            <a:off x="-127590" y="5460195"/>
            <a:ext cx="1188995" cy="2975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200" hangingPunct="0"/>
            <a:r>
              <a:rPr lang="en-US" altLang="zh-CN" sz="1600" dirty="0">
                <a:solidFill>
                  <a:schemeClr val="bg2">
                    <a:lumMod val="10000"/>
                  </a:schemeClr>
                </a:solidFill>
                <a:sym typeface="Helvetica Neue" panose="02000503000000020004"/>
              </a:rPr>
              <a:t>Trainer</a:t>
            </a:r>
            <a:endParaRPr lang="zh-CN" altLang="en-US" sz="1600" dirty="0">
              <a:solidFill>
                <a:schemeClr val="bg2">
                  <a:lumMod val="10000"/>
                </a:schemeClr>
              </a:solidFill>
              <a:sym typeface="Helvetica Neue" panose="02000503000000020004"/>
            </a:endParaRPr>
          </a:p>
        </p:txBody>
      </p:sp>
      <p:sp>
        <p:nvSpPr>
          <p:cNvPr id="18" name="文本框 17"/>
          <p:cNvSpPr txBox="1"/>
          <p:nvPr/>
        </p:nvSpPr>
        <p:spPr>
          <a:xfrm>
            <a:off x="4756458" y="5571338"/>
            <a:ext cx="1183582" cy="2975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a:defRPr sz="3200">
                <a:solidFill>
                  <a:schemeClr val="bg2">
                    <a:lumMod val="10000"/>
                  </a:schemeClr>
                </a:solidFill>
              </a:defRPr>
            </a:lvl1pPr>
          </a:lstStyle>
          <a:p>
            <a:r>
              <a:rPr lang="en-US" altLang="zh-CN" sz="1600" dirty="0"/>
              <a:t>Trainer</a:t>
            </a:r>
            <a:endParaRPr lang="zh-CN" altLang="en-US" sz="1600" dirty="0"/>
          </a:p>
        </p:txBody>
      </p:sp>
      <p:grpSp>
        <p:nvGrpSpPr>
          <p:cNvPr id="138" name="组合 137"/>
          <p:cNvGrpSpPr/>
          <p:nvPr/>
        </p:nvGrpSpPr>
        <p:grpSpPr>
          <a:xfrm>
            <a:off x="3783044" y="2536318"/>
            <a:ext cx="2554588" cy="1209760"/>
            <a:chOff x="4258207" y="2445278"/>
            <a:chExt cx="2554588" cy="1209760"/>
          </a:xfrm>
        </p:grpSpPr>
        <p:sp>
          <p:nvSpPr>
            <p:cNvPr id="85" name="文本框 84"/>
            <p:cNvSpPr txBox="1"/>
            <p:nvPr/>
          </p:nvSpPr>
          <p:spPr>
            <a:xfrm>
              <a:off x="4677331" y="2473536"/>
              <a:ext cx="2135464" cy="26674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1219200" hangingPunct="0"/>
              <a:r>
                <a:rPr lang="en-US" altLang="zh-CN" sz="1400" dirty="0">
                  <a:solidFill>
                    <a:srgbClr val="5E5E5E"/>
                  </a:solidFill>
                  <a:sym typeface="Helvetica Neue" panose="02000503000000020004"/>
                </a:rPr>
                <a:t>Data with </a:t>
              </a:r>
              <a:r>
                <a:rPr lang="en-US" altLang="zh-CN" sz="1400" b="1" dirty="0">
                  <a:solidFill>
                    <a:schemeClr val="accent2">
                      <a:lumMod val="75000"/>
                    </a:schemeClr>
                  </a:solidFill>
                  <a:sym typeface="Helvetica Neue" panose="02000503000000020004"/>
                </a:rPr>
                <a:t>pseudo labels</a:t>
              </a:r>
              <a:endParaRPr lang="zh-CN" altLang="en-US" sz="1400" b="1" dirty="0">
                <a:solidFill>
                  <a:schemeClr val="accent2">
                    <a:lumMod val="75000"/>
                  </a:schemeClr>
                </a:solidFill>
                <a:sym typeface="Helvetica Neue" panose="02000503000000020004"/>
              </a:endParaRPr>
            </a:p>
          </p:txBody>
        </p:sp>
        <p:sp>
          <p:nvSpPr>
            <p:cNvPr id="86" name="椭圆形"/>
            <p:cNvSpPr/>
            <p:nvPr/>
          </p:nvSpPr>
          <p:spPr>
            <a:xfrm rot="16200000">
              <a:off x="4307970" y="2442026"/>
              <a:ext cx="291039" cy="297544"/>
            </a:xfrm>
            <a:prstGeom prst="ellipse">
              <a:avLst/>
            </a:prstGeom>
            <a:solidFill>
              <a:schemeClr val="accent2">
                <a:lumMod val="75000"/>
              </a:schemeClr>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102" name="矩形"/>
            <p:cNvSpPr/>
            <p:nvPr/>
          </p:nvSpPr>
          <p:spPr>
            <a:xfrm rot="16200000">
              <a:off x="5186670" y="2135568"/>
              <a:ext cx="591007" cy="2447933"/>
            </a:xfrm>
            <a:prstGeom prst="rect">
              <a:avLst/>
            </a:prstGeom>
            <a:solidFill>
              <a:schemeClr val="bg1">
                <a:lumMod val="95000"/>
              </a:schemeClr>
            </a:solidFill>
            <a:ln w="53975">
              <a:solidFill>
                <a:srgbClr val="000000"/>
              </a:solidFill>
              <a:miter lim="400000"/>
            </a:ln>
          </p:spPr>
          <p:txBody>
            <a:bodyPr lIns="25400" tIns="25400" rIns="25400" bIns="25400" anchor="ctr"/>
            <a:lstStyle/>
            <a:p>
              <a:pPr defTabSz="412750">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sz="1600"/>
            </a:p>
          </p:txBody>
        </p:sp>
        <p:sp>
          <p:nvSpPr>
            <p:cNvPr id="94" name="椭圆形"/>
            <p:cNvSpPr/>
            <p:nvPr/>
          </p:nvSpPr>
          <p:spPr>
            <a:xfrm rot="16200000">
              <a:off x="6326611" y="3221324"/>
              <a:ext cx="291039" cy="297544"/>
            </a:xfrm>
            <a:prstGeom prst="ellipse">
              <a:avLst/>
            </a:prstGeom>
            <a:solidFill>
              <a:schemeClr val="accent2">
                <a:lumMod val="75000"/>
              </a:schemeClr>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sp>
          <p:nvSpPr>
            <p:cNvPr id="95" name="椭圆形"/>
            <p:cNvSpPr/>
            <p:nvPr/>
          </p:nvSpPr>
          <p:spPr>
            <a:xfrm rot="16200000">
              <a:off x="4327671" y="3230843"/>
              <a:ext cx="291039" cy="297544"/>
            </a:xfrm>
            <a:prstGeom prst="ellipse">
              <a:avLst/>
            </a:prstGeom>
            <a:solidFill>
              <a:srgbClr val="C00000"/>
            </a:solidFill>
            <a:ln w="50800">
              <a:solidFill>
                <a:srgbClr val="000000"/>
              </a:solidFill>
              <a:prstDash val="sysDot"/>
              <a:miter lim="400000"/>
            </a:ln>
          </p:spPr>
          <p:txBody>
            <a:bodyPr lIns="25400" tIns="25400" rIns="25400" bIns="25400" anchor="ctr"/>
            <a:lstStyle/>
            <a:p>
              <a:pPr defTabSz="412750"/>
              <a:endParaRPr sz="1600">
                <a:solidFill>
                  <a:srgbClr val="FFFFFF"/>
                </a:solidFill>
                <a:latin typeface="Helvetica Neue Medium" panose="02000503000000020004"/>
                <a:ea typeface="Helvetica Neue Medium" panose="02000503000000020004"/>
                <a:cs typeface="Helvetica Neue Medium" panose="02000503000000020004"/>
              </a:endParaRPr>
            </a:p>
          </p:txBody>
        </p:sp>
        <p:cxnSp>
          <p:nvCxnSpPr>
            <p:cNvPr id="105" name="直线箭头连接符 104"/>
            <p:cNvCxnSpPr/>
            <p:nvPr/>
          </p:nvCxnSpPr>
          <p:spPr>
            <a:xfrm>
              <a:off x="4713177" y="3376980"/>
              <a:ext cx="1572307" cy="0"/>
            </a:xfrm>
            <a:prstGeom prst="straightConnector1">
              <a:avLst/>
            </a:prstGeom>
            <a:noFill/>
            <a:ln w="50800" cap="flat">
              <a:solidFill>
                <a:schemeClr val="bg2">
                  <a:lumMod val="10000"/>
                </a:schemeClr>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06" name="文本框 105"/>
            <p:cNvSpPr txBox="1"/>
            <p:nvPr/>
          </p:nvSpPr>
          <p:spPr>
            <a:xfrm>
              <a:off x="5084600" y="3101907"/>
              <a:ext cx="829459"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25400" tIns="25400" rIns="25400" bIns="25400" numCol="1" spcCol="38100" rtlCol="0" anchor="ctr">
              <a:spAutoFit/>
            </a:bodyPr>
            <a:lstStyle/>
            <a:p>
              <a:pPr algn="ctr" defTabSz="1219200" hangingPunct="0"/>
              <a:r>
                <a:rPr lang="en-US" altLang="zh-CN" sz="1200" b="1" dirty="0">
                  <a:solidFill>
                    <a:srgbClr val="5E5E5E"/>
                  </a:solidFill>
                  <a:sym typeface="Helvetica Neue" panose="02000503000000020004"/>
                </a:rPr>
                <a:t>Local Model</a:t>
              </a:r>
              <a:endParaRPr lang="zh-CN" altLang="en-US" sz="1200" b="1" dirty="0">
                <a:solidFill>
                  <a:srgbClr val="5E5E5E"/>
                </a:solidFill>
                <a:sym typeface="Helvetica Neue" panose="02000503000000020004"/>
              </a:endParaRPr>
            </a:p>
          </p:txBody>
        </p:sp>
      </p:grpSp>
      <p:sp>
        <p:nvSpPr>
          <p:cNvPr id="2" name="标题 1"/>
          <p:cNvSpPr>
            <a:spLocks noGrp="1"/>
          </p:cNvSpPr>
          <p:nvPr>
            <p:ph type="title"/>
          </p:nvPr>
        </p:nvSpPr>
        <p:spPr/>
        <p:txBody>
          <a:bodyPr/>
          <a:lstStyle/>
          <a:p>
            <a:r>
              <a:rPr kumimoji="1" lang="en-US" altLang="zh-CN" dirty="0"/>
              <a:t>Federated Few-shot Learning (</a:t>
            </a:r>
            <a:r>
              <a:rPr kumimoji="1" lang="en-US" altLang="zh-CN" dirty="0" err="1"/>
              <a:t>FedFSL</a:t>
            </a:r>
            <a:r>
              <a:rPr kumimoji="1" lang="en-US" altLang="zh-CN" dirty="0"/>
              <a:t>)</a:t>
            </a:r>
            <a:endParaRPr kumimoji="1" lang="zh-CN" altLang="en-US" dirty="0"/>
          </a:p>
        </p:txBody>
      </p:sp>
      <p:sp>
        <p:nvSpPr>
          <p:cNvPr id="3" name="内容占位符 2"/>
          <p:cNvSpPr>
            <a:spLocks noGrp="1"/>
          </p:cNvSpPr>
          <p:nvPr>
            <p:ph idx="1"/>
          </p:nvPr>
        </p:nvSpPr>
        <p:spPr>
          <a:xfrm>
            <a:off x="9176452" y="1660769"/>
            <a:ext cx="3157780" cy="4589787"/>
          </a:xfrm>
        </p:spPr>
        <p:txBody>
          <a:bodyPr>
            <a:normAutofit fontScale="92500" lnSpcReduction="20000"/>
          </a:bodyPr>
          <a:lstStyle/>
          <a:p>
            <a:pPr marL="0" indent="0">
              <a:buNone/>
            </a:pPr>
            <a:r>
              <a:rPr lang="en-US" altLang="zh-CN" b="1" dirty="0"/>
              <a:t>Challenges:</a:t>
            </a:r>
            <a:endParaRPr lang="en-US" altLang="zh-CN" dirty="0"/>
          </a:p>
          <a:p>
            <a:pPr marL="0" indent="0">
              <a:buNone/>
            </a:pPr>
            <a:r>
              <a:rPr lang="en-US" altLang="zh-CN" dirty="0"/>
              <a:t>1.</a:t>
            </a:r>
            <a:r>
              <a:rPr lang="zh-CN" altLang="en-US" dirty="0"/>
              <a:t> </a:t>
            </a:r>
            <a:r>
              <a:rPr kumimoji="1" lang="en-US" altLang="zh-CN" dirty="0"/>
              <a:t>Lack of labels</a:t>
            </a:r>
          </a:p>
          <a:p>
            <a:pPr marL="0" indent="0">
              <a:buNone/>
            </a:pPr>
            <a:r>
              <a:rPr lang="en-US" altLang="zh-CN" dirty="0"/>
              <a:t>2.</a:t>
            </a:r>
            <a:r>
              <a:rPr lang="zh-CN" altLang="en-US" dirty="0"/>
              <a:t> </a:t>
            </a:r>
            <a:r>
              <a:rPr kumimoji="1" lang="en-US" altLang="zh-CN" dirty="0"/>
              <a:t>Error pseudo-label hurts</a:t>
            </a:r>
          </a:p>
          <a:p>
            <a:pPr marL="0" indent="0">
              <a:buNone/>
            </a:pPr>
            <a:endParaRPr kumimoji="1" lang="en-US" altLang="zh-CN" dirty="0"/>
          </a:p>
          <a:p>
            <a:pPr marL="0" indent="0">
              <a:buNone/>
            </a:pPr>
            <a:r>
              <a:rPr lang="en-US" altLang="zh-CN" b="1" dirty="0"/>
              <a:t>Solutions:</a:t>
            </a:r>
            <a:endParaRPr lang="en-US" altLang="zh-CN" dirty="0"/>
          </a:p>
          <a:p>
            <a:pPr marL="0" indent="0">
              <a:buNone/>
            </a:pPr>
            <a:r>
              <a:rPr lang="en-US" altLang="zh-CN" dirty="0"/>
              <a:t>1.</a:t>
            </a:r>
            <a:r>
              <a:rPr lang="zh-CN" altLang="en-US" dirty="0"/>
              <a:t> </a:t>
            </a:r>
            <a:r>
              <a:rPr lang="en-US" altLang="zh-CN" dirty="0"/>
              <a:t>Pseudo labeling</a:t>
            </a:r>
          </a:p>
          <a:p>
            <a:pPr marL="0" indent="0">
              <a:buNone/>
            </a:pPr>
            <a:r>
              <a:rPr lang="en-US" altLang="zh-CN" dirty="0"/>
              <a:t>2.</a:t>
            </a:r>
            <a:r>
              <a:rPr lang="zh-CN" altLang="en-US" dirty="0"/>
              <a:t> </a:t>
            </a:r>
            <a:r>
              <a:rPr lang="en-US" altLang="zh-CN" dirty="0"/>
              <a:t>Prompt learning</a:t>
            </a:r>
          </a:p>
          <a:p>
            <a:pPr marL="514350" indent="-514350">
              <a:buAutoNum type="arabicPeriod"/>
            </a:pPr>
            <a:endParaRPr lang="en-US" altLang="zh-CN" dirty="0"/>
          </a:p>
          <a:p>
            <a:pPr marL="0" indent="0">
              <a:buNone/>
            </a:pPr>
            <a:r>
              <a:rPr lang="en-US" altLang="zh-CN" b="1" dirty="0"/>
              <a:t>Our system:</a:t>
            </a:r>
          </a:p>
          <a:p>
            <a:pPr marL="0" indent="0">
              <a:buNone/>
            </a:pPr>
            <a:r>
              <a:rPr lang="en-US" altLang="zh-CN" dirty="0"/>
              <a:t>AUG-</a:t>
            </a:r>
            <a:r>
              <a:rPr lang="en-US" altLang="zh-CN" dirty="0" err="1"/>
              <a:t>FedPrompt</a:t>
            </a:r>
            <a:endParaRPr lang="en-US" altLang="zh-CN" dirty="0"/>
          </a:p>
        </p:txBody>
      </p:sp>
      <p:sp>
        <p:nvSpPr>
          <p:cNvPr id="144" name="文本框 143"/>
          <p:cNvSpPr txBox="1"/>
          <p:nvPr/>
        </p:nvSpPr>
        <p:spPr>
          <a:xfrm>
            <a:off x="4687079" y="5827135"/>
            <a:ext cx="6209414" cy="584775"/>
          </a:xfrm>
          <a:prstGeom prst="rect">
            <a:avLst/>
          </a:prstGeom>
          <a:noFill/>
        </p:spPr>
        <p:txBody>
          <a:bodyPr wrap="square">
            <a:spAutoFit/>
          </a:bodyPr>
          <a:lstStyle/>
          <a:p>
            <a:r>
              <a:rPr lang="en-US" altLang="zh-CN" sz="1600"/>
              <a:t>&amp;</a:t>
            </a:r>
          </a:p>
          <a:p>
            <a:r>
              <a:rPr lang="en-US" altLang="zh-CN" sz="1600">
                <a:sym typeface="Helvetica Neue" panose="02000503000000020004"/>
              </a:rPr>
              <a:t>Labeler</a:t>
            </a:r>
            <a:r>
              <a:rPr lang="en-US" altLang="zh-CN" sz="1600"/>
              <a:t> </a:t>
            </a:r>
            <a:endParaRPr lang="zh-CN" altLang="en-US" sz="1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44"/>
                                        </p:tgtEl>
                                        <p:attrNameLst>
                                          <p:attrName>style.visibility</p:attrName>
                                        </p:attrNameLst>
                                      </p:cBhvr>
                                      <p:to>
                                        <p:strVal val="visible"/>
                                      </p:to>
                                    </p:set>
                                  </p:childTnLst>
                                </p:cTn>
                              </p:par>
                              <p:par>
                                <p:cTn id="29" presetID="1" presetClass="emph" presetSubtype="2" fill="hold" nodeType="withEffect">
                                  <p:stCondLst>
                                    <p:cond delay="0"/>
                                  </p:stCondLst>
                                  <p:childTnLst>
                                    <p:animClr clrSpc="rgb" dir="cw">
                                      <p:cBhvr>
                                        <p:cTn id="30" dur="500" fill="hold"/>
                                        <p:tgtEl>
                                          <p:spTgt spid="59"/>
                                        </p:tgtEl>
                                        <p:attrNameLst>
                                          <p:attrName>fillcolor</p:attrName>
                                        </p:attrNameLst>
                                      </p:cBhvr>
                                      <p:to>
                                        <a:srgbClr val="699330"/>
                                      </p:to>
                                    </p:animClr>
                                    <p:set>
                                      <p:cBhvr>
                                        <p:cTn id="31" dur="500" fill="hold"/>
                                        <p:tgtEl>
                                          <p:spTgt spid="59"/>
                                        </p:tgtEl>
                                        <p:attrNameLst>
                                          <p:attrName>fill.type</p:attrName>
                                        </p:attrNameLst>
                                      </p:cBhvr>
                                      <p:to>
                                        <p:strVal val="solid"/>
                                      </p:to>
                                    </p:set>
                                    <p:set>
                                      <p:cBhvr>
                                        <p:cTn id="32" dur="500" fill="hold"/>
                                        <p:tgtEl>
                                          <p:spTgt spid="59"/>
                                        </p:tgtEl>
                                        <p:attrNameLst>
                                          <p:attrName>fill.on</p:attrName>
                                        </p:attrNameLst>
                                      </p:cBhvr>
                                      <p:to>
                                        <p:strVal val="true"/>
                                      </p:to>
                                    </p:set>
                                  </p:childTnLst>
                                </p:cTn>
                              </p:par>
                              <p:par>
                                <p:cTn id="33" presetID="1" presetClass="emph" presetSubtype="2" fill="hold" nodeType="withEffect">
                                  <p:stCondLst>
                                    <p:cond delay="0"/>
                                  </p:stCondLst>
                                  <p:childTnLst>
                                    <p:animClr clrSpc="rgb" dir="cw">
                                      <p:cBhvr>
                                        <p:cTn id="34" dur="500" fill="hold"/>
                                        <p:tgtEl>
                                          <p:spTgt spid="65"/>
                                        </p:tgtEl>
                                        <p:attrNameLst>
                                          <p:attrName>fillcolor</p:attrName>
                                        </p:attrNameLst>
                                      </p:cBhvr>
                                      <p:to>
                                        <a:srgbClr val="699330"/>
                                      </p:to>
                                    </p:animClr>
                                    <p:set>
                                      <p:cBhvr>
                                        <p:cTn id="35" dur="500" fill="hold"/>
                                        <p:tgtEl>
                                          <p:spTgt spid="65"/>
                                        </p:tgtEl>
                                        <p:attrNameLst>
                                          <p:attrName>fill.type</p:attrName>
                                        </p:attrNameLst>
                                      </p:cBhvr>
                                      <p:to>
                                        <p:strVal val="solid"/>
                                      </p:to>
                                    </p:set>
                                    <p:set>
                                      <p:cBhvr>
                                        <p:cTn id="36" dur="500" fill="hold"/>
                                        <p:tgtEl>
                                          <p:spTgt spid="65"/>
                                        </p:tgtEl>
                                        <p:attrNameLst>
                                          <p:attrName>fill.on</p:attrName>
                                        </p:attrNameLst>
                                      </p:cBhvr>
                                      <p:to>
                                        <p:strVal val="true"/>
                                      </p:to>
                                    </p:set>
                                  </p:childTnLst>
                                </p:cTn>
                              </p:par>
                              <p:par>
                                <p:cTn id="37" presetID="1" presetClass="emph" presetSubtype="2" fill="hold" nodeType="withEffect">
                                  <p:stCondLst>
                                    <p:cond delay="0"/>
                                  </p:stCondLst>
                                  <p:childTnLst>
                                    <p:animClr clrSpc="rgb" dir="cw">
                                      <p:cBhvr>
                                        <p:cTn id="38" dur="500" fill="hold"/>
                                        <p:tgtEl>
                                          <p:spTgt spid="75"/>
                                        </p:tgtEl>
                                        <p:attrNameLst>
                                          <p:attrName>fillcolor</p:attrName>
                                        </p:attrNameLst>
                                      </p:cBhvr>
                                      <p:to>
                                        <a:srgbClr val="699330"/>
                                      </p:to>
                                    </p:animClr>
                                    <p:set>
                                      <p:cBhvr>
                                        <p:cTn id="39" dur="500" fill="hold"/>
                                        <p:tgtEl>
                                          <p:spTgt spid="75"/>
                                        </p:tgtEl>
                                        <p:attrNameLst>
                                          <p:attrName>fill.type</p:attrName>
                                        </p:attrNameLst>
                                      </p:cBhvr>
                                      <p:to>
                                        <p:strVal val="solid"/>
                                      </p:to>
                                    </p:set>
                                    <p:set>
                                      <p:cBhvr>
                                        <p:cTn id="40" dur="500" fill="hold"/>
                                        <p:tgtEl>
                                          <p:spTgt spid="75"/>
                                        </p:tgtEl>
                                        <p:attrNameLst>
                                          <p:attrName>fill.on</p:attrName>
                                        </p:attrNameLst>
                                      </p:cBhvr>
                                      <p:to>
                                        <p:strVal val="tru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3">
                                            <p:txEl>
                                              <p:pRg st="8" end="8"/>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4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en-US" altLang="zh-CN" dirty="0"/>
              <a:t>Problem setup</a:t>
            </a:r>
            <a:endParaRPr lang="zh-CN" altLang="en-US" dirty="0"/>
          </a:p>
        </p:txBody>
      </p:sp>
      <p:sp>
        <p:nvSpPr>
          <p:cNvPr id="5" name="副标题 4"/>
          <p:cNvSpPr>
            <a:spLocks noGrp="1"/>
          </p:cNvSpPr>
          <p:nvPr>
            <p:ph type="subTitle" idx="1"/>
          </p:nvPr>
        </p:nvSpPr>
        <p:spPr/>
        <p:txBody>
          <a:bodyPr/>
          <a:lstStyle/>
          <a:p>
            <a:r>
              <a:rPr lang="en-US" altLang="zh-CN" dirty="0"/>
              <a:t>Data generator and preliminary experiments</a:t>
            </a:r>
            <a:endParaRPr lang="zh-CN" alt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1" name="曲线连接符 70"/>
          <p:cNvCxnSpPr>
            <a:stCxn id="34" idx="3"/>
            <a:endCxn id="2" idx="1"/>
          </p:cNvCxnSpPr>
          <p:nvPr/>
        </p:nvCxnSpPr>
        <p:spPr>
          <a:xfrm flipV="1">
            <a:off x="5033273" y="4337116"/>
            <a:ext cx="1491068" cy="951259"/>
          </a:xfrm>
          <a:prstGeom prst="curvedConnector3">
            <a:avLst/>
          </a:prstGeom>
          <a:ln w="12700">
            <a:solidFill>
              <a:schemeClr val="bg2">
                <a:alpha val="64848"/>
              </a:schemeClr>
            </a:solidFill>
            <a:tailEnd type="triangle"/>
          </a:ln>
        </p:spPr>
        <p:style>
          <a:lnRef idx="1">
            <a:schemeClr val="accent1"/>
          </a:lnRef>
          <a:fillRef idx="0">
            <a:schemeClr val="accent1"/>
          </a:fillRef>
          <a:effectRef idx="0">
            <a:schemeClr val="accent1"/>
          </a:effectRef>
          <a:fontRef idx="minor">
            <a:schemeClr val="tx1"/>
          </a:fontRef>
        </p:style>
      </p:cxnSp>
      <p:sp>
        <p:nvSpPr>
          <p:cNvPr id="5" name="标题 4"/>
          <p:cNvSpPr>
            <a:spLocks noGrp="1"/>
          </p:cNvSpPr>
          <p:nvPr>
            <p:ph type="title"/>
          </p:nvPr>
        </p:nvSpPr>
        <p:spPr/>
        <p:txBody>
          <a:bodyPr/>
          <a:lstStyle/>
          <a:p>
            <a:r>
              <a:rPr lang="en-US" altLang="zh-CN" dirty="0"/>
              <a:t>Problem</a:t>
            </a:r>
            <a:r>
              <a:rPr lang="zh-CN" altLang="en-US" dirty="0"/>
              <a:t> </a:t>
            </a:r>
            <a:r>
              <a:rPr lang="en-US" altLang="zh-CN" dirty="0"/>
              <a:t>setup</a:t>
            </a:r>
            <a:endParaRPr lang="zh-CN" altLang="en-US" dirty="0"/>
          </a:p>
        </p:txBody>
      </p:sp>
      <p:sp>
        <p:nvSpPr>
          <p:cNvPr id="6" name="内容占位符 5"/>
          <p:cNvSpPr>
            <a:spLocks noGrp="1"/>
          </p:cNvSpPr>
          <p:nvPr>
            <p:ph idx="1"/>
          </p:nvPr>
        </p:nvSpPr>
        <p:spPr>
          <a:xfrm>
            <a:off x="838200" y="1812353"/>
            <a:ext cx="10515600" cy="481022"/>
          </a:xfrm>
        </p:spPr>
        <p:txBody>
          <a:bodyPr/>
          <a:lstStyle/>
          <a:p>
            <a:pPr marL="0" indent="0">
              <a:buNone/>
            </a:pPr>
            <a:r>
              <a:rPr lang="en-US" altLang="zh-CN" dirty="0"/>
              <a:t>We propose a data generator to simulate federated few-shot dataset.</a:t>
            </a:r>
          </a:p>
        </p:txBody>
      </p:sp>
      <p:pic>
        <p:nvPicPr>
          <p:cNvPr id="2" name="图片 1"/>
          <p:cNvPicPr>
            <a:picLocks noChangeAspect="1"/>
          </p:cNvPicPr>
          <p:nvPr/>
        </p:nvPicPr>
        <p:blipFill rotWithShape="1">
          <a:blip r:embed="rId3"/>
          <a:srcRect l="11180" t="9594" r="54314" b="76437"/>
          <a:stretch>
            <a:fillRect/>
          </a:stretch>
        </p:blipFill>
        <p:spPr>
          <a:xfrm>
            <a:off x="6524341" y="2864810"/>
            <a:ext cx="5620769" cy="2944612"/>
          </a:xfrm>
          <a:prstGeom prst="rect">
            <a:avLst/>
          </a:prstGeom>
        </p:spPr>
      </p:pic>
      <mc:AlternateContent xmlns:mc="http://schemas.openxmlformats.org/markup-compatibility/2006" xmlns:a14="http://schemas.microsoft.com/office/drawing/2010/main">
        <mc:Choice Requires="a14">
          <p:sp>
            <p:nvSpPr>
              <p:cNvPr id="3" name="文本框 2"/>
              <p:cNvSpPr txBox="1"/>
              <p:nvPr/>
            </p:nvSpPr>
            <p:spPr>
              <a:xfrm>
                <a:off x="288772" y="3793783"/>
                <a:ext cx="1331719" cy="369332"/>
              </a:xfrm>
              <a:prstGeom prst="rect">
                <a:avLst/>
              </a:prstGeom>
              <a:solidFill>
                <a:schemeClr val="bg2">
                  <a:lumMod val="90000"/>
                </a:schemeClr>
              </a:solidFill>
            </p:spPr>
            <p:txBody>
              <a:bodyPr wrap="square" rtlCol="0">
                <a:spAutoFit/>
              </a:bodyPr>
              <a:lstStyle/>
              <a:p>
                <a:pPr algn="ctr"/>
                <a:r>
                  <a:rPr kumimoji="1" lang="en-US" altLang="zh-CN" dirty="0"/>
                  <a:t>Labels </a:t>
                </a:r>
                <a14:m>
                  <m:oMath xmlns:m="http://schemas.openxmlformats.org/officeDocument/2006/math">
                    <m:r>
                      <a:rPr kumimoji="1" lang="en-US" altLang="zh-CN" b="1" i="1" dirty="0">
                        <a:latin typeface="Cambria Math" panose="02040503050406030204" pitchFamily="18" charset="0"/>
                      </a:rPr>
                      <m:t>𝒏</m:t>
                    </m:r>
                  </m:oMath>
                </a14:m>
                <a:endParaRPr kumimoji="1" lang="zh-CN" altLang="en-US" b="1" dirty="0"/>
              </a:p>
            </p:txBody>
          </p:sp>
        </mc:Choice>
        <mc:Fallback xmlns="">
          <p:sp>
            <p:nvSpPr>
              <p:cNvPr id="3" name="文本框 2"/>
              <p:cNvSpPr txBox="1">
                <a:spLocks noRot="1" noChangeAspect="1" noMove="1" noResize="1" noEditPoints="1" noAdjustHandles="1" noChangeArrowheads="1" noChangeShapeType="1" noTextEdit="1"/>
              </p:cNvSpPr>
              <p:nvPr/>
            </p:nvSpPr>
            <p:spPr>
              <a:xfrm>
                <a:off x="288772" y="3793783"/>
                <a:ext cx="1331719" cy="369332"/>
              </a:xfrm>
              <a:prstGeom prst="rect">
                <a:avLst/>
              </a:prstGeom>
              <a:blipFill rotWithShape="1">
                <a:blip r:embed="rId4"/>
                <a:stretch>
                  <a:fillRect l="-36" t="-79" r="46" b="1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文本框 6"/>
              <p:cNvSpPr txBox="1"/>
              <p:nvPr/>
            </p:nvSpPr>
            <p:spPr>
              <a:xfrm>
                <a:off x="286992" y="4433987"/>
                <a:ext cx="1333500" cy="369332"/>
              </a:xfrm>
              <a:prstGeom prst="rect">
                <a:avLst/>
              </a:prstGeom>
              <a:solidFill>
                <a:schemeClr val="bg2">
                  <a:lumMod val="90000"/>
                </a:schemeClr>
              </a:solidFill>
            </p:spPr>
            <p:txBody>
              <a:bodyPr wrap="square">
                <a:spAutoFit/>
              </a:bodyPr>
              <a:lstStyle/>
              <a:p>
                <a:pPr algn="ctr"/>
                <a:r>
                  <a:rPr kumimoji="1" lang="en-US" altLang="zh-CN" dirty="0"/>
                  <a:t>Sparsity </a:t>
                </a:r>
                <a14:m>
                  <m:oMath xmlns:m="http://schemas.openxmlformats.org/officeDocument/2006/math">
                    <m:r>
                      <a:rPr kumimoji="1" lang="en-US" altLang="zh-CN" b="1" i="1" smtClean="0">
                        <a:latin typeface="Cambria Math" panose="02040503050406030204" pitchFamily="18" charset="0"/>
                        <a:ea typeface="Cambria Math" panose="02040503050406030204" pitchFamily="18" charset="0"/>
                      </a:rPr>
                      <m:t>𝜸</m:t>
                    </m:r>
                  </m:oMath>
                </a14:m>
                <a:r>
                  <a:rPr kumimoji="1" lang="en-US" altLang="zh-CN" dirty="0"/>
                  <a:t> </a:t>
                </a:r>
                <a:endParaRPr lang="zh-CN" altLang="en-US" dirty="0"/>
              </a:p>
            </p:txBody>
          </p:sp>
        </mc:Choice>
        <mc:Fallback xmlns="">
          <p:sp>
            <p:nvSpPr>
              <p:cNvPr id="7" name="文本框 6"/>
              <p:cNvSpPr txBox="1">
                <a:spLocks noRot="1" noChangeAspect="1" noMove="1" noResize="1" noEditPoints="1" noAdjustHandles="1" noChangeArrowheads="1" noChangeShapeType="1" noTextEdit="1"/>
              </p:cNvSpPr>
              <p:nvPr/>
            </p:nvSpPr>
            <p:spPr>
              <a:xfrm>
                <a:off x="286992" y="4433987"/>
                <a:ext cx="1333500" cy="369332"/>
              </a:xfrm>
              <a:prstGeom prst="rect">
                <a:avLst/>
              </a:prstGeom>
              <a:blipFill rotWithShape="1">
                <a:blip r:embed="rId5"/>
                <a:stretch>
                  <a:fillRect l="-46" t="-113" r="46" b="48"/>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 name="文本框 8"/>
              <p:cNvSpPr txBox="1"/>
              <p:nvPr/>
            </p:nvSpPr>
            <p:spPr>
              <a:xfrm>
                <a:off x="286992" y="5074191"/>
                <a:ext cx="1333499" cy="369332"/>
              </a:xfrm>
              <a:prstGeom prst="rect">
                <a:avLst/>
              </a:prstGeom>
              <a:solidFill>
                <a:schemeClr val="bg2">
                  <a:lumMod val="90000"/>
                </a:schemeClr>
              </a:solidFill>
            </p:spPr>
            <p:txBody>
              <a:bodyPr wrap="square">
                <a:spAutoFit/>
              </a:bodyPr>
              <a:lstStyle/>
              <a:p>
                <a:pPr algn="ctr"/>
                <a:r>
                  <a:rPr kumimoji="1" lang="en-US" altLang="zh-CN" dirty="0"/>
                  <a:t>Clients </a:t>
                </a:r>
                <a14:m>
                  <m:oMath xmlns:m="http://schemas.openxmlformats.org/officeDocument/2006/math">
                    <m:r>
                      <a:rPr kumimoji="1" lang="en-US" altLang="zh-CN" b="1" i="1" smtClean="0">
                        <a:latin typeface="Cambria Math" panose="02040503050406030204" pitchFamily="18" charset="0"/>
                        <a:ea typeface="Cambria Math" panose="02040503050406030204" pitchFamily="18" charset="0"/>
                      </a:rPr>
                      <m:t>𝝃</m:t>
                    </m:r>
                  </m:oMath>
                </a14:m>
                <a:endParaRPr lang="zh-CN" altLang="en-US" dirty="0"/>
              </a:p>
            </p:txBody>
          </p:sp>
        </mc:Choice>
        <mc:Fallback xmlns="">
          <p:sp>
            <p:nvSpPr>
              <p:cNvPr id="9" name="文本框 8"/>
              <p:cNvSpPr txBox="1">
                <a:spLocks noRot="1" noChangeAspect="1" noMove="1" noResize="1" noEditPoints="1" noAdjustHandles="1" noChangeArrowheads="1" noChangeShapeType="1" noTextEdit="1"/>
              </p:cNvSpPr>
              <p:nvPr/>
            </p:nvSpPr>
            <p:spPr>
              <a:xfrm>
                <a:off x="286992" y="5074191"/>
                <a:ext cx="1333499" cy="369332"/>
              </a:xfrm>
              <a:prstGeom prst="rect">
                <a:avLst/>
              </a:prstGeom>
              <a:blipFill rotWithShape="1">
                <a:blip r:embed="rId6"/>
                <a:stretch>
                  <a:fillRect l="-46" t="-146" r="45" b="82"/>
                </a:stretch>
              </a:blipFill>
            </p:spPr>
            <p:txBody>
              <a:bodyPr/>
              <a:lstStyle/>
              <a:p>
                <a:r>
                  <a:rPr lang="zh-CN" altLang="en-US">
                    <a:noFill/>
                  </a:rPr>
                  <a:t> </a:t>
                </a:r>
              </a:p>
            </p:txBody>
          </p:sp>
        </mc:Fallback>
      </mc:AlternateContent>
      <p:grpSp>
        <p:nvGrpSpPr>
          <p:cNvPr id="33" name="组合 32"/>
          <p:cNvGrpSpPr/>
          <p:nvPr/>
        </p:nvGrpSpPr>
        <p:grpSpPr>
          <a:xfrm>
            <a:off x="3090173" y="3278415"/>
            <a:ext cx="1943100" cy="1405303"/>
            <a:chOff x="3764322" y="3955306"/>
            <a:chExt cx="1943100" cy="1405303"/>
          </a:xfrm>
        </p:grpSpPr>
        <p:sp>
          <p:nvSpPr>
            <p:cNvPr id="10" name="圆角矩形 9"/>
            <p:cNvSpPr/>
            <p:nvPr/>
          </p:nvSpPr>
          <p:spPr>
            <a:xfrm>
              <a:off x="3764322" y="3955306"/>
              <a:ext cx="1943100" cy="1405303"/>
            </a:xfrm>
            <a:prstGeom prst="round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mc:AlternateContent xmlns:mc="http://schemas.openxmlformats.org/markup-compatibility/2006" xmlns:a14="http://schemas.microsoft.com/office/drawing/2010/main">
          <mc:Choice Requires="a14">
            <p:sp>
              <p:nvSpPr>
                <p:cNvPr id="16" name="文本框 15"/>
                <p:cNvSpPr txBox="1"/>
                <p:nvPr/>
              </p:nvSpPr>
              <p:spPr>
                <a:xfrm>
                  <a:off x="3817261" y="4412785"/>
                  <a:ext cx="1844123" cy="39382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altLang="zh-CN" sz="1800" i="1" smtClean="0">
                            <a:effectLst/>
                            <a:latin typeface="Cambria Math" panose="02040503050406030204" pitchFamily="18" charset="0"/>
                            <a:ea typeface="DengXian" panose="02010600030101010101" pitchFamily="2" charset="-122"/>
                            <a:cs typeface="Times New Roman" panose="02020603050405020304" pitchFamily="18" charset="0"/>
                          </a:rPr>
                          <m:t>𝑧</m:t>
                        </m:r>
                        <m:r>
                          <a:rPr lang="en-US" altLang="zh-CN" sz="1800" i="1" smtClean="0">
                            <a:effectLst/>
                            <a:latin typeface="Cambria Math" panose="02040503050406030204" pitchFamily="18" charset="0"/>
                            <a:ea typeface="DengXian" panose="02010600030101010101" pitchFamily="2" charset="-122"/>
                            <a:cs typeface="Times New Roman" panose="02020603050405020304" pitchFamily="18" charset="0"/>
                          </a:rPr>
                          <m:t>∼</m:t>
                        </m:r>
                        <m:sSub>
                          <m:sSubPr>
                            <m:ctrlPr>
                              <a:rPr lang="zh-CN" altLang="zh-CN" sz="1800" i="1">
                                <a:effectLst/>
                                <a:latin typeface="Cambria Math" panose="02040503050406030204" pitchFamily="18" charset="0"/>
                                <a:ea typeface="Cambria Math" panose="02040503050406030204" pitchFamily="18" charset="0"/>
                                <a:cs typeface="Times New Roman" panose="02020603050405020304" pitchFamily="18" charset="0"/>
                              </a:rPr>
                            </m:ctrlPr>
                          </m:sSubPr>
                          <m:e>
                            <m:r>
                              <m:rPr>
                                <m:sty m:val="p"/>
                              </m:rPr>
                              <a:rPr lang="en-US" altLang="zh-CN" sz="1800">
                                <a:effectLst/>
                                <a:latin typeface="Cambria Math" panose="02040503050406030204" pitchFamily="18" charset="0"/>
                                <a:ea typeface="DengXian" panose="02010600030101010101" pitchFamily="2" charset="-122"/>
                                <a:cs typeface="Times New Roman" panose="02020603050405020304" pitchFamily="18" charset="0"/>
                              </a:rPr>
                              <m:t>Dir</m:t>
                            </m:r>
                          </m:e>
                          <m:sub>
                            <m:r>
                              <a:rPr lang="en-US" altLang="zh-CN" sz="1800" i="1">
                                <a:effectLst/>
                                <a:latin typeface="Cambria Math" panose="02040503050406030204" pitchFamily="18" charset="0"/>
                                <a:ea typeface="DengXian" panose="02010600030101010101" pitchFamily="2" charset="-122"/>
                                <a:cs typeface="Times New Roman" panose="02020603050405020304" pitchFamily="18" charset="0"/>
                              </a:rPr>
                              <m:t>𝜉</m:t>
                            </m:r>
                          </m:sub>
                        </m:sSub>
                        <m:r>
                          <a:rPr lang="en-US" altLang="zh-CN" sz="1800" i="1">
                            <a:effectLst/>
                            <a:latin typeface="Cambria Math" panose="02040503050406030204" pitchFamily="18" charset="0"/>
                            <a:ea typeface="DengXian" panose="02010600030101010101" pitchFamily="2" charset="-122"/>
                            <a:cs typeface="Times New Roman" panose="02020603050405020304" pitchFamily="18" charset="0"/>
                          </a:rPr>
                          <m:t>⁡(</m:t>
                        </m:r>
                        <m:r>
                          <a:rPr lang="en-US" altLang="zh-CN" sz="1800" i="1">
                            <a:effectLst/>
                            <a:latin typeface="Cambria Math" panose="02040503050406030204" pitchFamily="18" charset="0"/>
                            <a:ea typeface="DengXian" panose="02010600030101010101" pitchFamily="2" charset="-122"/>
                            <a:cs typeface="Times New Roman" panose="02020603050405020304" pitchFamily="18" charset="0"/>
                          </a:rPr>
                          <m:t>𝛾</m:t>
                        </m:r>
                        <m:r>
                          <a:rPr lang="en-US" altLang="zh-CN" sz="1800" i="1">
                            <a:effectLst/>
                            <a:latin typeface="Cambria Math" panose="02040503050406030204" pitchFamily="18" charset="0"/>
                            <a:ea typeface="DengXian" panose="02010600030101010101" pitchFamily="2" charset="-122"/>
                            <a:cs typeface="Times New Roman" panose="02020603050405020304" pitchFamily="18" charset="0"/>
                          </a:rPr>
                          <m:t>)</m:t>
                        </m:r>
                      </m:oMath>
                    </m:oMathPara>
                  </a14:m>
                  <a:endParaRPr lang="zh-CN" altLang="zh-CN" sz="1800" dirty="0">
                    <a:effectLst/>
                    <a:latin typeface="Georgia" panose="02040502050405020303" pitchFamily="18" charset="0"/>
                    <a:ea typeface="DengXian" panose="02010600030101010101" pitchFamily="2" charset="-122"/>
                    <a:cs typeface="Times New Roman" panose="02020603050405020304" pitchFamily="18" charset="0"/>
                  </a:endParaRPr>
                </a:p>
              </p:txBody>
            </p:sp>
          </mc:Choice>
          <mc:Fallback xmlns="">
            <p:sp>
              <p:nvSpPr>
                <p:cNvPr id="16" name="文本框 15"/>
                <p:cNvSpPr txBox="1">
                  <a:spLocks noRot="1" noChangeAspect="1" noMove="1" noResize="1" noEditPoints="1" noAdjustHandles="1" noChangeArrowheads="1" noChangeShapeType="1" noTextEdit="1"/>
                </p:cNvSpPr>
                <p:nvPr/>
              </p:nvSpPr>
              <p:spPr>
                <a:xfrm>
                  <a:off x="3817261" y="4412785"/>
                  <a:ext cx="1844123" cy="393826"/>
                </a:xfrm>
                <a:prstGeom prst="rect">
                  <a:avLst/>
                </a:prstGeom>
                <a:blipFill rotWithShape="1">
                  <a:blip r:embed="rId7"/>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8" name="文本框 17"/>
                <p:cNvSpPr txBox="1"/>
                <p:nvPr/>
              </p:nvSpPr>
              <p:spPr>
                <a:xfrm>
                  <a:off x="3999865" y="4850684"/>
                  <a:ext cx="1302466"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d>
                          <m:dPr>
                            <m:begChr m:val="|"/>
                            <m:endChr m:val="|"/>
                            <m:ctrlPr>
                              <a:rPr lang="zh-CN" altLang="en-US" i="1" smtClean="0">
                                <a:solidFill>
                                  <a:srgbClr val="836967"/>
                                </a:solidFill>
                                <a:latin typeface="Cambria Math" panose="02040503050406030204" pitchFamily="18" charset="0"/>
                              </a:rPr>
                            </m:ctrlPr>
                          </m:dPr>
                          <m:e>
                            <m:sSub>
                              <m:sSubPr>
                                <m:ctrlPr>
                                  <a:rPr lang="zh-CN" altLang="en-US" i="1">
                                    <a:solidFill>
                                      <a:srgbClr val="836967"/>
                                    </a:solidFill>
                                    <a:latin typeface="Cambria Math" panose="02040503050406030204" pitchFamily="18" charset="0"/>
                                  </a:rPr>
                                </m:ctrlPr>
                              </m:sSubPr>
                              <m:e>
                                <m:r>
                                  <a:rPr lang="zh-CN" altLang="en-US">
                                    <a:latin typeface="Cambria Math" panose="02040503050406030204" pitchFamily="18" charset="0"/>
                                  </a:rPr>
                                  <m:t>𝒯</m:t>
                                </m:r>
                              </m:e>
                              <m:sub>
                                <m:r>
                                  <a:rPr lang="zh-CN" altLang="en-US" i="1">
                                    <a:latin typeface="Cambria Math" panose="02040503050406030204" pitchFamily="18" charset="0"/>
                                  </a:rPr>
                                  <m:t>𝑖</m:t>
                                </m:r>
                              </m:sub>
                            </m:sSub>
                          </m:e>
                        </m:d>
                        <m:r>
                          <a:rPr lang="zh-CN" altLang="en-US" i="0">
                            <a:latin typeface="Cambria Math" panose="02040503050406030204" pitchFamily="18" charset="0"/>
                          </a:rPr>
                          <m:t>=</m:t>
                        </m:r>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𝑧</m:t>
                            </m:r>
                          </m:e>
                          <m:sub>
                            <m:r>
                              <a:rPr lang="zh-CN" altLang="en-US" i="1">
                                <a:latin typeface="Cambria Math" panose="02040503050406030204" pitchFamily="18" charset="0"/>
                              </a:rPr>
                              <m:t>𝑖</m:t>
                            </m:r>
                          </m:sub>
                        </m:sSub>
                        <m:r>
                          <a:rPr lang="zh-CN" altLang="en-US" i="1">
                            <a:latin typeface="Cambria Math" panose="02040503050406030204" pitchFamily="18" charset="0"/>
                          </a:rPr>
                          <m:t>𝑛</m:t>
                        </m:r>
                      </m:oMath>
                    </m:oMathPara>
                  </a14:m>
                  <a:endParaRPr lang="zh-CN" altLang="en-US" dirty="0"/>
                </a:p>
              </p:txBody>
            </p:sp>
          </mc:Choice>
          <mc:Fallback xmlns="">
            <p:sp>
              <p:nvSpPr>
                <p:cNvPr id="18" name="文本框 17"/>
                <p:cNvSpPr txBox="1">
                  <a:spLocks noRot="1" noChangeAspect="1" noMove="1" noResize="1" noEditPoints="1" noAdjustHandles="1" noChangeArrowheads="1" noChangeShapeType="1" noTextEdit="1"/>
                </p:cNvSpPr>
                <p:nvPr/>
              </p:nvSpPr>
              <p:spPr>
                <a:xfrm>
                  <a:off x="3999865" y="4850684"/>
                  <a:ext cx="1302466" cy="369332"/>
                </a:xfrm>
                <a:prstGeom prst="rect">
                  <a:avLst/>
                </a:prstGeom>
                <a:blipFill rotWithShape="1">
                  <a:blip r:embed="rId8"/>
                </a:blipFill>
              </p:spPr>
              <p:txBody>
                <a:bodyPr/>
                <a:lstStyle/>
                <a:p>
                  <a:r>
                    <a:rPr lang="zh-CN" altLang="en-US">
                      <a:noFill/>
                    </a:rPr>
                    <a:t> </a:t>
                  </a:r>
                </a:p>
              </p:txBody>
            </p:sp>
          </mc:Fallback>
        </mc:AlternateContent>
        <p:sp>
          <p:nvSpPr>
            <p:cNvPr id="29" name="文本框 28"/>
            <p:cNvSpPr txBox="1"/>
            <p:nvPr/>
          </p:nvSpPr>
          <p:spPr>
            <a:xfrm>
              <a:off x="3810359" y="3955306"/>
              <a:ext cx="1851025" cy="369332"/>
            </a:xfrm>
            <a:prstGeom prst="rect">
              <a:avLst/>
            </a:prstGeom>
            <a:noFill/>
          </p:spPr>
          <p:txBody>
            <a:bodyPr wrap="square">
              <a:spAutoFit/>
            </a:bodyPr>
            <a:lstStyle/>
            <a:p>
              <a:pPr algn="ctr"/>
              <a:r>
                <a:rPr kumimoji="1" lang="en-US" altLang="zh-CN" b="1" dirty="0"/>
                <a:t>Data generator</a:t>
              </a:r>
              <a:endParaRPr kumimoji="1" lang="zh-CN" altLang="en-US" b="1" dirty="0"/>
            </a:p>
          </p:txBody>
        </p:sp>
        <p:cxnSp>
          <p:nvCxnSpPr>
            <p:cNvPr id="31" name="直线连接符 30"/>
            <p:cNvCxnSpPr/>
            <p:nvPr/>
          </p:nvCxnSpPr>
          <p:spPr>
            <a:xfrm>
              <a:off x="3764322" y="4324638"/>
              <a:ext cx="19431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2" name="矩形 31"/>
          <p:cNvSpPr/>
          <p:nvPr/>
        </p:nvSpPr>
        <p:spPr>
          <a:xfrm>
            <a:off x="286992" y="3190134"/>
            <a:ext cx="1331719" cy="346168"/>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t>NLP Dataset</a:t>
            </a:r>
            <a:endParaRPr kumimoji="1" lang="zh-CN" altLang="en-US" dirty="0"/>
          </a:p>
        </p:txBody>
      </p:sp>
      <p:sp>
        <p:nvSpPr>
          <p:cNvPr id="34" name="矩形 33"/>
          <p:cNvSpPr/>
          <p:nvPr/>
        </p:nvSpPr>
        <p:spPr>
          <a:xfrm>
            <a:off x="3090173" y="4983015"/>
            <a:ext cx="1943100" cy="610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t>Federated NLP</a:t>
            </a:r>
          </a:p>
          <a:p>
            <a:pPr algn="ctr"/>
            <a:r>
              <a:rPr kumimoji="1" lang="en-US" altLang="zh-CN" dirty="0"/>
              <a:t>Few-shot Dataset</a:t>
            </a:r>
            <a:endParaRPr kumimoji="1" lang="zh-CN" altLang="en-US" dirty="0"/>
          </a:p>
        </p:txBody>
      </p:sp>
      <p:cxnSp>
        <p:nvCxnSpPr>
          <p:cNvPr id="36" name="肘形连接符 35"/>
          <p:cNvCxnSpPr>
            <a:stCxn id="32" idx="3"/>
            <a:endCxn id="10" idx="1"/>
          </p:cNvCxnSpPr>
          <p:nvPr/>
        </p:nvCxnSpPr>
        <p:spPr>
          <a:xfrm>
            <a:off x="1618711" y="3363218"/>
            <a:ext cx="1471462" cy="617849"/>
          </a:xfrm>
          <a:prstGeom prst="bentConnector3">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3" idx="3"/>
            <a:endCxn id="10" idx="1"/>
          </p:cNvCxnSpPr>
          <p:nvPr/>
        </p:nvCxnSpPr>
        <p:spPr>
          <a:xfrm>
            <a:off x="1620491" y="3978449"/>
            <a:ext cx="1469682" cy="2618"/>
          </a:xfrm>
          <a:prstGeom prst="bentConnector3">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肘形连接符 41"/>
          <p:cNvCxnSpPr>
            <a:stCxn id="7" idx="3"/>
            <a:endCxn id="10" idx="1"/>
          </p:cNvCxnSpPr>
          <p:nvPr/>
        </p:nvCxnSpPr>
        <p:spPr>
          <a:xfrm flipV="1">
            <a:off x="1620492" y="3981067"/>
            <a:ext cx="1469681" cy="637586"/>
          </a:xfrm>
          <a:prstGeom prst="bentConnector3">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肘形连接符 45"/>
          <p:cNvCxnSpPr>
            <a:stCxn id="9" idx="3"/>
            <a:endCxn id="10" idx="1"/>
          </p:cNvCxnSpPr>
          <p:nvPr/>
        </p:nvCxnSpPr>
        <p:spPr>
          <a:xfrm flipV="1">
            <a:off x="1620491" y="3981067"/>
            <a:ext cx="1469682" cy="1277790"/>
          </a:xfrm>
          <a:prstGeom prst="bentConnector3">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线箭头连接符 49"/>
          <p:cNvCxnSpPr>
            <a:stCxn id="10" idx="2"/>
            <a:endCxn id="34" idx="0"/>
          </p:cNvCxnSpPr>
          <p:nvPr/>
        </p:nvCxnSpPr>
        <p:spPr>
          <a:xfrm>
            <a:off x="4061723" y="4683718"/>
            <a:ext cx="0" cy="299297"/>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75" name="组合 74"/>
          <p:cNvGrpSpPr/>
          <p:nvPr/>
        </p:nvGrpSpPr>
        <p:grpSpPr>
          <a:xfrm>
            <a:off x="622169" y="3097388"/>
            <a:ext cx="12192000" cy="3335227"/>
            <a:chOff x="622169" y="3559301"/>
            <a:chExt cx="12192000" cy="3335227"/>
          </a:xfrm>
        </p:grpSpPr>
        <p:sp>
          <p:nvSpPr>
            <p:cNvPr id="59" name="文本框 58"/>
            <p:cNvSpPr txBox="1"/>
            <p:nvPr/>
          </p:nvSpPr>
          <p:spPr>
            <a:xfrm>
              <a:off x="1568978" y="3559301"/>
              <a:ext cx="878446" cy="307777"/>
            </a:xfrm>
            <a:prstGeom prst="rect">
              <a:avLst/>
            </a:prstGeom>
            <a:noFill/>
          </p:spPr>
          <p:txBody>
            <a:bodyPr wrap="none" rtlCol="0">
              <a:spAutoFit/>
            </a:bodyPr>
            <a:lstStyle>
              <a:defPPr>
                <a:defRPr lang="en-US"/>
              </a:defPPr>
              <a:lvl1pPr>
                <a:defRPr kumimoji="1" sz="1400" b="1" i="1">
                  <a:latin typeface="Cambria Math" panose="02040503050406030204" pitchFamily="18" charset="0"/>
                </a:defRPr>
              </a:lvl1pPr>
            </a:lstStyle>
            <a:p>
              <a:r>
                <a:rPr lang="en-US" altLang="zh-CN" i="0" dirty="0"/>
                <a:t>Yahoo[1]</a:t>
              </a:r>
              <a:endParaRPr lang="zh-CN" altLang="en-US" i="0" dirty="0"/>
            </a:p>
          </p:txBody>
        </p:sp>
        <mc:AlternateContent xmlns:mc="http://schemas.openxmlformats.org/markup-compatibility/2006" xmlns:a14="http://schemas.microsoft.com/office/drawing/2010/main">
          <mc:Choice Requires="a14">
            <p:sp>
              <p:nvSpPr>
                <p:cNvPr id="60" name="文本框 59"/>
                <p:cNvSpPr txBox="1"/>
                <p:nvPr/>
              </p:nvSpPr>
              <p:spPr>
                <a:xfrm>
                  <a:off x="1631304" y="4190462"/>
                  <a:ext cx="654346" cy="307777"/>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kumimoji="1" lang="en-US" altLang="zh-CN" sz="1400" b="1" i="1" dirty="0" smtClean="0">
                            <a:latin typeface="Cambria Math" panose="02040503050406030204" pitchFamily="18" charset="0"/>
                          </a:rPr>
                          <m:t>𝟏𝟎𝟐𝟒</m:t>
                        </m:r>
                      </m:oMath>
                    </m:oMathPara>
                  </a14:m>
                  <a:endParaRPr kumimoji="1" lang="zh-CN" altLang="en-US" sz="1400" dirty="0"/>
                </a:p>
              </p:txBody>
            </p:sp>
          </mc:Choice>
          <mc:Fallback xmlns="">
            <p:sp>
              <p:nvSpPr>
                <p:cNvPr id="60" name="文本框 59"/>
                <p:cNvSpPr txBox="1">
                  <a:spLocks noRot="1" noChangeAspect="1" noMove="1" noResize="1" noEditPoints="1" noAdjustHandles="1" noChangeArrowheads="1" noChangeShapeType="1" noTextEdit="1"/>
                </p:cNvSpPr>
                <p:nvPr/>
              </p:nvSpPr>
              <p:spPr>
                <a:xfrm>
                  <a:off x="1631304" y="4190462"/>
                  <a:ext cx="654346" cy="307777"/>
                </a:xfrm>
                <a:prstGeom prst="rect">
                  <a:avLst/>
                </a:prstGeom>
                <a:blipFill rotWithShape="1">
                  <a:blip r:embed="rId9"/>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1" name="文本框 60"/>
                <p:cNvSpPr txBox="1"/>
                <p:nvPr/>
              </p:nvSpPr>
              <p:spPr>
                <a:xfrm>
                  <a:off x="1685838" y="4799029"/>
                  <a:ext cx="522322" cy="307777"/>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kumimoji="1" lang="en-US" altLang="zh-CN" sz="1400" b="1" i="1" smtClean="0">
                            <a:latin typeface="Cambria Math" panose="02040503050406030204" pitchFamily="18" charset="0"/>
                            <a:ea typeface="Cambria Math" panose="02040503050406030204" pitchFamily="18" charset="0"/>
                          </a:rPr>
                          <m:t>𝟏</m:t>
                        </m:r>
                        <m:sSup>
                          <m:sSupPr>
                            <m:ctrlPr>
                              <a:rPr kumimoji="1" lang="en-US" altLang="zh-CN" sz="1400" b="1" i="1" smtClean="0">
                                <a:latin typeface="Cambria Math" panose="02040503050406030204" pitchFamily="18" charset="0"/>
                                <a:ea typeface="Cambria Math" panose="02040503050406030204" pitchFamily="18" charset="0"/>
                              </a:rPr>
                            </m:ctrlPr>
                          </m:sSupPr>
                          <m:e>
                            <m:r>
                              <a:rPr kumimoji="1" lang="en-US" altLang="zh-CN" sz="1400" b="1" i="1" smtClean="0">
                                <a:latin typeface="Cambria Math" panose="02040503050406030204" pitchFamily="18" charset="0"/>
                                <a:ea typeface="Cambria Math" panose="02040503050406030204" pitchFamily="18" charset="0"/>
                              </a:rPr>
                              <m:t>𝟎</m:t>
                            </m:r>
                          </m:e>
                          <m:sup>
                            <m:r>
                              <a:rPr kumimoji="1" lang="en-US" altLang="zh-CN" sz="1400" b="1" i="1" smtClean="0">
                                <a:latin typeface="Cambria Math" panose="02040503050406030204" pitchFamily="18" charset="0"/>
                                <a:ea typeface="Cambria Math" panose="02040503050406030204" pitchFamily="18" charset="0"/>
                              </a:rPr>
                              <m:t>𝒙</m:t>
                            </m:r>
                          </m:sup>
                        </m:sSup>
                      </m:oMath>
                    </m:oMathPara>
                  </a14:m>
                  <a:endParaRPr kumimoji="1" lang="en-US" altLang="zh-CN" sz="1400" b="1" dirty="0">
                    <a:ea typeface="Cambria Math" panose="02040503050406030204" pitchFamily="18" charset="0"/>
                  </a:endParaRPr>
                </a:p>
              </p:txBody>
            </p:sp>
          </mc:Choice>
          <mc:Fallback xmlns="">
            <p:sp>
              <p:nvSpPr>
                <p:cNvPr id="61" name="文本框 60"/>
                <p:cNvSpPr txBox="1">
                  <a:spLocks noRot="1" noChangeAspect="1" noMove="1" noResize="1" noEditPoints="1" noAdjustHandles="1" noChangeArrowheads="1" noChangeShapeType="1" noTextEdit="1"/>
                </p:cNvSpPr>
                <p:nvPr/>
              </p:nvSpPr>
              <p:spPr>
                <a:xfrm>
                  <a:off x="1685838" y="4799029"/>
                  <a:ext cx="522322" cy="307777"/>
                </a:xfrm>
                <a:prstGeom prst="rect">
                  <a:avLst/>
                </a:prstGeom>
                <a:blipFill rotWithShape="1">
                  <a:blip r:embed="rId10"/>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2" name="文本框 61"/>
                <p:cNvSpPr txBox="1"/>
                <p:nvPr/>
              </p:nvSpPr>
              <p:spPr>
                <a:xfrm>
                  <a:off x="1697316" y="5442510"/>
                  <a:ext cx="439544" cy="307777"/>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kumimoji="1" lang="en-US" altLang="zh-CN" sz="1400" b="1" i="1" smtClean="0">
                            <a:latin typeface="Cambria Math" panose="02040503050406030204" pitchFamily="18" charset="0"/>
                            <a:ea typeface="Cambria Math" panose="02040503050406030204" pitchFamily="18" charset="0"/>
                          </a:rPr>
                          <m:t>𝟑𝟐</m:t>
                        </m:r>
                      </m:oMath>
                    </m:oMathPara>
                  </a14:m>
                  <a:endParaRPr kumimoji="1" lang="en-US" altLang="zh-CN" sz="1400" b="1" dirty="0">
                    <a:ea typeface="Cambria Math" panose="02040503050406030204" pitchFamily="18" charset="0"/>
                  </a:endParaRPr>
                </a:p>
              </p:txBody>
            </p:sp>
          </mc:Choice>
          <mc:Fallback xmlns="">
            <p:sp>
              <p:nvSpPr>
                <p:cNvPr id="62" name="文本框 61"/>
                <p:cNvSpPr txBox="1">
                  <a:spLocks noRot="1" noChangeAspect="1" noMove="1" noResize="1" noEditPoints="1" noAdjustHandles="1" noChangeArrowheads="1" noChangeShapeType="1" noTextEdit="1"/>
                </p:cNvSpPr>
                <p:nvPr/>
              </p:nvSpPr>
              <p:spPr>
                <a:xfrm>
                  <a:off x="1697316" y="5442510"/>
                  <a:ext cx="439544" cy="307777"/>
                </a:xfrm>
                <a:prstGeom prst="rect">
                  <a:avLst/>
                </a:prstGeom>
                <a:blipFill rotWithShape="1">
                  <a:blip r:embed="rId11"/>
                </a:blipFill>
              </p:spPr>
              <p:txBody>
                <a:bodyPr/>
                <a:lstStyle/>
                <a:p>
                  <a:r>
                    <a:rPr lang="zh-CN" altLang="en-US">
                      <a:noFill/>
                    </a:rPr>
                    <a:t> </a:t>
                  </a:r>
                </a:p>
              </p:txBody>
            </p:sp>
          </mc:Fallback>
        </mc:AlternateContent>
        <p:sp>
          <p:nvSpPr>
            <p:cNvPr id="64" name="文本框 63"/>
            <p:cNvSpPr txBox="1"/>
            <p:nvPr/>
          </p:nvSpPr>
          <p:spPr>
            <a:xfrm>
              <a:off x="622169" y="6617529"/>
              <a:ext cx="12192000" cy="276999"/>
            </a:xfrm>
            <a:prstGeom prst="rect">
              <a:avLst/>
            </a:prstGeom>
            <a:noFill/>
          </p:spPr>
          <p:txBody>
            <a:bodyPr wrap="square">
              <a:spAutoFit/>
            </a:bodyPr>
            <a:lstStyle/>
            <a:p>
              <a:r>
                <a:rPr lang="en-US" altLang="zh-CN" sz="1200" i="0" dirty="0">
                  <a:latin typeface="Times New Roman" panose="02020603050405020304" pitchFamily="18" charset="0"/>
                  <a:cs typeface="Times New Roman" panose="02020603050405020304" pitchFamily="18" charset="0"/>
                </a:rPr>
                <a:t>[1].</a:t>
              </a:r>
              <a:r>
                <a:rPr lang="en-US" altLang="zh-CN" sz="1200" dirty="0">
                  <a:solidFill>
                    <a:srgbClr val="000000"/>
                  </a:solidFill>
                  <a:effectLst/>
                  <a:latin typeface="Times New Roman" panose="02020603050405020304" pitchFamily="18" charset="0"/>
                  <a:cs typeface="Times New Roman" panose="02020603050405020304" pitchFamily="18" charset="0"/>
                </a:rPr>
                <a:t> Xiang Zhang, </a:t>
              </a:r>
              <a:r>
                <a:rPr lang="en-US" altLang="zh-CN" sz="1200" dirty="0" err="1">
                  <a:solidFill>
                    <a:srgbClr val="000000"/>
                  </a:solidFill>
                  <a:effectLst/>
                  <a:latin typeface="Times New Roman" panose="02020603050405020304" pitchFamily="18" charset="0"/>
                  <a:cs typeface="Times New Roman" panose="02020603050405020304" pitchFamily="18" charset="0"/>
                </a:rPr>
                <a:t>Junbo</a:t>
              </a:r>
              <a:r>
                <a:rPr lang="en-US" altLang="zh-CN" sz="1200" dirty="0">
                  <a:solidFill>
                    <a:srgbClr val="000000"/>
                  </a:solidFill>
                  <a:effectLst/>
                  <a:latin typeface="Times New Roman" panose="02020603050405020304" pitchFamily="18" charset="0"/>
                  <a:cs typeface="Times New Roman" panose="02020603050405020304" pitchFamily="18" charset="0"/>
                </a:rPr>
                <a:t> Zhao, and Yann </a:t>
              </a:r>
              <a:r>
                <a:rPr lang="en-US" altLang="zh-CN" sz="1200" dirty="0" err="1">
                  <a:solidFill>
                    <a:srgbClr val="000000"/>
                  </a:solidFill>
                  <a:effectLst/>
                  <a:latin typeface="Times New Roman" panose="02020603050405020304" pitchFamily="18" charset="0"/>
                  <a:cs typeface="Times New Roman" panose="02020603050405020304" pitchFamily="18" charset="0"/>
                </a:rPr>
                <a:t>LeCun</a:t>
              </a:r>
              <a:r>
                <a:rPr lang="en-US" altLang="zh-CN" sz="1200" dirty="0">
                  <a:solidFill>
                    <a:srgbClr val="000000"/>
                  </a:solidFill>
                  <a:effectLst/>
                  <a:latin typeface="Times New Roman" panose="02020603050405020304" pitchFamily="18" charset="0"/>
                  <a:cs typeface="Times New Roman" panose="02020603050405020304" pitchFamily="18" charset="0"/>
                </a:rPr>
                <a:t>, “Character-level convolutional networks for text classification,” </a:t>
              </a:r>
              <a:r>
                <a:rPr lang="en-US" altLang="zh-CN" sz="1200" i="1" dirty="0">
                  <a:solidFill>
                    <a:srgbClr val="000000"/>
                  </a:solidFill>
                  <a:effectLst/>
                  <a:latin typeface="Times New Roman" panose="02020603050405020304" pitchFamily="18" charset="0"/>
                  <a:cs typeface="Times New Roman" panose="02020603050405020304" pitchFamily="18" charset="0"/>
                </a:rPr>
                <a:t>Advances in neural information processing systems</a:t>
              </a:r>
              <a:r>
                <a:rPr lang="en-US" altLang="zh-CN" sz="1200" dirty="0">
                  <a:solidFill>
                    <a:srgbClr val="000000"/>
                  </a:solidFill>
                  <a:effectLst/>
                  <a:latin typeface="Times New Roman" panose="02020603050405020304" pitchFamily="18" charset="0"/>
                  <a:cs typeface="Times New Roman" panose="02020603050405020304" pitchFamily="18" charset="0"/>
                </a:rPr>
                <a:t>, vol. 28, 2015. </a:t>
              </a:r>
              <a:endParaRPr lang="en-US" altLang="zh-CN" sz="1200" dirty="0">
                <a:latin typeface="Times New Roman" panose="02020603050405020304" pitchFamily="18" charset="0"/>
                <a:cs typeface="Times New Roman" panose="02020603050405020304" pitchFamily="18" charset="0"/>
              </a:endParaRPr>
            </a:p>
          </p:txBody>
        </p:sp>
      </p:grpSp>
      <p:sp>
        <p:nvSpPr>
          <p:cNvPr id="72" name="文本框 71"/>
          <p:cNvSpPr txBox="1"/>
          <p:nvPr/>
        </p:nvSpPr>
        <p:spPr>
          <a:xfrm>
            <a:off x="5192110" y="4513441"/>
            <a:ext cx="1071580" cy="461665"/>
          </a:xfrm>
          <a:prstGeom prst="rect">
            <a:avLst/>
          </a:prstGeom>
          <a:solidFill>
            <a:schemeClr val="bg2">
              <a:lumMod val="90000"/>
              <a:alpha val="18390"/>
            </a:schemeClr>
          </a:solidFill>
        </p:spPr>
        <p:txBody>
          <a:bodyPr wrap="square" rtlCol="0">
            <a:spAutoFit/>
          </a:bodyPr>
          <a:lstStyle/>
          <a:p>
            <a:pPr algn="ctr"/>
            <a:r>
              <a:rPr kumimoji="1" lang="en-US" altLang="zh-CN" sz="1200" dirty="0"/>
              <a:t>Labeled data</a:t>
            </a:r>
            <a:r>
              <a:rPr kumimoji="1" lang="zh-CN" altLang="en-US" sz="1200" dirty="0"/>
              <a:t> </a:t>
            </a:r>
            <a:endParaRPr kumimoji="1" lang="en-US" altLang="zh-CN" sz="1200" dirty="0"/>
          </a:p>
          <a:p>
            <a:pPr algn="ctr"/>
            <a:r>
              <a:rPr kumimoji="1" lang="en-US" altLang="zh-CN" sz="1200" dirty="0"/>
              <a:t>Distribution</a:t>
            </a:r>
            <a:endParaRPr kumimoji="1" lang="zh-CN" altLang="en-US" sz="1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1155326" cy="1325563"/>
          </a:xfrm>
        </p:spPr>
        <p:txBody>
          <a:bodyPr/>
          <a:lstStyle/>
          <a:p>
            <a:r>
              <a:rPr kumimoji="1" lang="en-US" altLang="zh-CN" dirty="0" err="1"/>
              <a:t>FedFSL</a:t>
            </a:r>
            <a:r>
              <a:rPr kumimoji="1" lang="en-US" altLang="zh-CN" dirty="0"/>
              <a:t> Performance degradation</a:t>
            </a:r>
            <a:endParaRPr kumimoji="1" lang="zh-CN" altLang="en-US" dirty="0"/>
          </a:p>
        </p:txBody>
      </p:sp>
      <p:pic>
        <p:nvPicPr>
          <p:cNvPr id="16" name="内容占位符 15"/>
          <p:cNvPicPr>
            <a:picLocks noGrp="1" noChangeAspect="1"/>
          </p:cNvPicPr>
          <p:nvPr>
            <p:ph idx="1"/>
          </p:nvPr>
        </p:nvPicPr>
        <p:blipFill>
          <a:blip r:embed="rId3"/>
          <a:stretch>
            <a:fillRect/>
          </a:stretch>
        </p:blipFill>
        <p:spPr>
          <a:xfrm>
            <a:off x="1115866" y="1942915"/>
            <a:ext cx="5157787" cy="4344029"/>
          </a:xfrm>
        </p:spPr>
      </p:pic>
      <p:sp>
        <p:nvSpPr>
          <p:cNvPr id="19" name="内容占位符 2"/>
          <p:cNvSpPr txBox="1"/>
          <p:nvPr/>
        </p:nvSpPr>
        <p:spPr>
          <a:xfrm>
            <a:off x="6593027" y="2908014"/>
            <a:ext cx="5234508" cy="17900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000" dirty="0">
                <a:solidFill>
                  <a:srgbClr val="000000"/>
                </a:solidFill>
                <a:effectLst/>
                <a:ea typeface="STSong" panose="02010600040101010101" pitchFamily="2" charset="-122"/>
              </a:rPr>
              <a:t>More </a:t>
            </a:r>
            <a:r>
              <a:rPr lang="en-US" altLang="zh-CN" sz="2000" dirty="0">
                <a:solidFill>
                  <a:srgbClr val="000000"/>
                </a:solidFill>
                <a:effectLst/>
              </a:rPr>
              <a:t>labeled data (</a:t>
            </a:r>
            <a:r>
              <a:rPr lang="en-US" altLang="zh-CN" sz="2000" i="1" dirty="0">
                <a:solidFill>
                  <a:srgbClr val="000000"/>
                </a:solidFill>
                <a:effectLst/>
              </a:rPr>
              <a:t>n</a:t>
            </a:r>
            <a:r>
              <a:rPr lang="en-US" altLang="zh-CN" sz="2000" dirty="0">
                <a:solidFill>
                  <a:srgbClr val="000000"/>
                </a:solidFill>
                <a:effectLst/>
              </a:rPr>
              <a:t> = 1024) will be </a:t>
            </a:r>
            <a:r>
              <a:rPr lang="en-US" altLang="zh-CN" sz="2000" dirty="0">
                <a:solidFill>
                  <a:srgbClr val="C00000"/>
                </a:solidFill>
                <a:effectLst/>
              </a:rPr>
              <a:t>19% </a:t>
            </a:r>
            <a:r>
              <a:rPr lang="en-US" altLang="zh-CN" sz="2000" dirty="0">
                <a:solidFill>
                  <a:srgbClr val="000000"/>
                </a:solidFill>
                <a:effectLst/>
              </a:rPr>
              <a:t>better than lack of labels (</a:t>
            </a:r>
            <a:r>
              <a:rPr lang="en-US" altLang="zh-CN" sz="2000" i="1" dirty="0">
                <a:solidFill>
                  <a:srgbClr val="000000"/>
                </a:solidFill>
                <a:effectLst/>
              </a:rPr>
              <a:t>n</a:t>
            </a:r>
            <a:r>
              <a:rPr lang="en-US" altLang="zh-CN" sz="2000" dirty="0">
                <a:solidFill>
                  <a:srgbClr val="000000"/>
                </a:solidFill>
                <a:effectLst/>
              </a:rPr>
              <a:t> = 32).</a:t>
            </a:r>
            <a:endParaRPr lang="en-US" altLang="zh-CN" sz="2000" dirty="0">
              <a:solidFill>
                <a:srgbClr val="000000"/>
              </a:solidFill>
              <a:effectLst/>
              <a:ea typeface="STSong" panose="02010600040101010101" pitchFamily="2" charset="-122"/>
            </a:endParaRPr>
          </a:p>
          <a:p>
            <a:endParaRPr lang="en-US" altLang="zh-CN" sz="2000" dirty="0">
              <a:solidFill>
                <a:srgbClr val="000000"/>
              </a:solidFill>
              <a:effectLst/>
              <a:ea typeface="STSong" panose="02010600040101010101" pitchFamily="2" charset="-122"/>
            </a:endParaRPr>
          </a:p>
          <a:p>
            <a:r>
              <a:rPr lang="en-US" altLang="zh-CN" sz="2000" dirty="0">
                <a:solidFill>
                  <a:srgbClr val="000000"/>
                </a:solidFill>
                <a:effectLst/>
                <a:ea typeface="STSong" panose="02010600040101010101" pitchFamily="2" charset="-122"/>
              </a:rPr>
              <a:t>Uniform distribution (</a:t>
            </a:r>
            <a:r>
              <a:rPr lang="en-US" altLang="zh-CN" sz="2000" i="1" dirty="0">
                <a:solidFill>
                  <a:srgbClr val="000000"/>
                </a:solidFill>
                <a:effectLst/>
                <a:ea typeface="STSong" panose="02010600040101010101" pitchFamily="2" charset="-122"/>
              </a:rPr>
              <a:t>𝛾 </a:t>
            </a:r>
            <a:r>
              <a:rPr lang="en-US" altLang="zh-CN" sz="2000" dirty="0">
                <a:solidFill>
                  <a:srgbClr val="000000"/>
                </a:solidFill>
                <a:effectLst/>
                <a:ea typeface="STSong" panose="02010600040101010101" pitchFamily="2" charset="-122"/>
              </a:rPr>
              <a:t>= 100) will be </a:t>
            </a:r>
            <a:r>
              <a:rPr lang="en-US" altLang="zh-CN" sz="2000" dirty="0">
                <a:solidFill>
                  <a:srgbClr val="C00000"/>
                </a:solidFill>
                <a:effectLst/>
              </a:rPr>
              <a:t>26% </a:t>
            </a:r>
            <a:r>
              <a:rPr lang="en-US" altLang="zh-CN" sz="2000" dirty="0">
                <a:solidFill>
                  <a:srgbClr val="000000"/>
                </a:solidFill>
                <a:effectLst/>
              </a:rPr>
              <a:t>better than skewed distribution (</a:t>
            </a:r>
            <a:r>
              <a:rPr lang="en-US" altLang="zh-CN" sz="2000" i="1" dirty="0">
                <a:solidFill>
                  <a:srgbClr val="000000"/>
                </a:solidFill>
                <a:effectLst/>
              </a:rPr>
              <a:t>𝛾 </a:t>
            </a:r>
            <a:r>
              <a:rPr lang="en-US" altLang="zh-CN" sz="2000" dirty="0">
                <a:solidFill>
                  <a:srgbClr val="000000"/>
                </a:solidFill>
                <a:effectLst/>
              </a:rPr>
              <a:t>= 0.001).</a:t>
            </a:r>
          </a:p>
        </p:txBody>
      </p:sp>
      <p:sp>
        <p:nvSpPr>
          <p:cNvPr id="7" name="文本框 6"/>
          <p:cNvSpPr txBox="1"/>
          <p:nvPr/>
        </p:nvSpPr>
        <p:spPr>
          <a:xfrm>
            <a:off x="6096000" y="5579058"/>
            <a:ext cx="5918347" cy="707886"/>
          </a:xfrm>
          <a:prstGeom prst="rect">
            <a:avLst/>
          </a:prstGeom>
          <a:noFill/>
        </p:spPr>
        <p:txBody>
          <a:bodyPr wrap="square">
            <a:spAutoFit/>
          </a:bodyPr>
          <a:lstStyle/>
          <a:p>
            <a:pPr marL="0" indent="0">
              <a:buNone/>
            </a:pPr>
            <a:r>
              <a:rPr lang="en-US" altLang="zh-CN" sz="2000" b="1" dirty="0">
                <a:solidFill>
                  <a:srgbClr val="C00000"/>
                </a:solidFill>
              </a:rPr>
              <a:t>Conclusion: </a:t>
            </a:r>
          </a:p>
          <a:p>
            <a:pPr marL="0" indent="0">
              <a:buNone/>
            </a:pPr>
            <a:r>
              <a:rPr lang="en-US" altLang="zh-CN" sz="2000" dirty="0"/>
              <a:t>Lack and skewness of labels will degrade performance.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en-US" altLang="zh-CN" dirty="0"/>
              <a:t>Our System: AUG-</a:t>
            </a:r>
            <a:r>
              <a:rPr lang="en-US" altLang="zh-CN" dirty="0" err="1"/>
              <a:t>FedPrompt</a:t>
            </a:r>
            <a:endParaRPr lang="zh-CN" altLang="en-US" dirty="0"/>
          </a:p>
        </p:txBody>
      </p:sp>
      <p:sp>
        <p:nvSpPr>
          <p:cNvPr id="5" name="副标题 4"/>
          <p:cNvSpPr>
            <a:spLocks noGrp="1"/>
          </p:cNvSpPr>
          <p:nvPr>
            <p:ph type="subTitle" idx="1"/>
          </p:nvPr>
        </p:nvSpPr>
        <p:spPr/>
        <p:txBody>
          <a:bodyPr/>
          <a:lstStyle/>
          <a:p>
            <a:r>
              <a:rPr lang="en-US" altLang="zh-CN" dirty="0"/>
              <a:t>Two key building blocks: Pseudo labeling and Prompt Learning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组合 53"/>
          <p:cNvGrpSpPr/>
          <p:nvPr/>
        </p:nvGrpSpPr>
        <p:grpSpPr>
          <a:xfrm>
            <a:off x="454124" y="1658965"/>
            <a:ext cx="11171844" cy="4425478"/>
            <a:chOff x="1347787" y="3248951"/>
            <a:chExt cx="9020608" cy="4425478"/>
          </a:xfrm>
        </p:grpSpPr>
        <p:sp>
          <p:nvSpPr>
            <p:cNvPr id="55" name="立方体 54"/>
            <p:cNvSpPr/>
            <p:nvPr/>
          </p:nvSpPr>
          <p:spPr>
            <a:xfrm>
              <a:off x="1347787" y="3280674"/>
              <a:ext cx="9020608" cy="4393755"/>
            </a:xfrm>
            <a:prstGeom prst="cube">
              <a:avLst>
                <a:gd name="adj" fmla="val 12313"/>
              </a:avLst>
            </a:prstGeom>
            <a:solidFill>
              <a:schemeClr val="accent3">
                <a:lumMod val="20000"/>
                <a:lumOff val="80000"/>
                <a:alpha val="54512"/>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56" name="文本框 55"/>
            <p:cNvSpPr txBox="1"/>
            <p:nvPr/>
          </p:nvSpPr>
          <p:spPr>
            <a:xfrm>
              <a:off x="4896491" y="3248951"/>
              <a:ext cx="2491538" cy="523220"/>
            </a:xfrm>
            <a:prstGeom prst="rect">
              <a:avLst/>
            </a:prstGeom>
            <a:noFill/>
          </p:spPr>
          <p:txBody>
            <a:bodyPr wrap="square">
              <a:spAutoFit/>
            </a:bodyPr>
            <a:lstStyle/>
            <a:p>
              <a:r>
                <a:rPr lang="en-US" altLang="zh-CN" sz="2800" b="1" dirty="0"/>
                <a:t>AUG-</a:t>
              </a:r>
              <a:r>
                <a:rPr lang="en-US" altLang="zh-CN" sz="2800" b="1" dirty="0" err="1"/>
                <a:t>FedPrompt</a:t>
              </a:r>
              <a:endParaRPr lang="zh-CN" altLang="en-US" sz="2800" b="1" dirty="0"/>
            </a:p>
          </p:txBody>
        </p:sp>
        <p:sp>
          <p:nvSpPr>
            <p:cNvPr id="57" name="文本框 56"/>
            <p:cNvSpPr txBox="1"/>
            <p:nvPr/>
          </p:nvSpPr>
          <p:spPr>
            <a:xfrm>
              <a:off x="1786500" y="3914658"/>
              <a:ext cx="7968896" cy="338554"/>
            </a:xfrm>
            <a:prstGeom prst="rect">
              <a:avLst/>
            </a:prstGeom>
            <a:solidFill>
              <a:schemeClr val="bg2"/>
            </a:solidFill>
            <a:ln>
              <a:solidFill>
                <a:schemeClr val="tx1"/>
              </a:solidFill>
            </a:ln>
          </p:spPr>
          <p:txBody>
            <a:bodyPr wrap="square" rtlCol="0">
              <a:spAutoFit/>
            </a:bodyPr>
            <a:lstStyle/>
            <a:p>
              <a:r>
                <a:rPr kumimoji="1" lang="en-US" altLang="zh-CN" sz="1600" b="1" dirty="0"/>
                <a:t>Description: </a:t>
              </a:r>
              <a:r>
                <a:rPr lang="en-US" altLang="zh-CN" sz="1600" dirty="0"/>
                <a:t>A prompt-based federated learning system that exploits abundant unlabeled data for data augmentation.</a:t>
              </a:r>
              <a:endParaRPr lang="zh-CN" altLang="en-US" sz="1600" dirty="0"/>
            </a:p>
          </p:txBody>
        </p:sp>
      </p:grpSp>
      <p:sp>
        <p:nvSpPr>
          <p:cNvPr id="79" name="圆角矩形 78"/>
          <p:cNvSpPr/>
          <p:nvPr/>
        </p:nvSpPr>
        <p:spPr>
          <a:xfrm>
            <a:off x="4460953" y="3122724"/>
            <a:ext cx="5989983" cy="1596054"/>
          </a:xfrm>
          <a:prstGeom prst="roundRect">
            <a:avLst>
              <a:gd name="adj" fmla="val 45667"/>
            </a:avLst>
          </a:prstGeom>
          <a:solidFill>
            <a:schemeClr val="accent6">
              <a:lumMod val="75000"/>
              <a:alpha val="3270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标题 4"/>
          <p:cNvSpPr>
            <a:spLocks noGrp="1"/>
          </p:cNvSpPr>
          <p:nvPr>
            <p:ph type="title"/>
          </p:nvPr>
        </p:nvSpPr>
        <p:spPr/>
        <p:txBody>
          <a:bodyPr/>
          <a:lstStyle/>
          <a:p>
            <a:r>
              <a:rPr lang="en-US" altLang="zh-CN" dirty="0"/>
              <a:t>System Design</a:t>
            </a:r>
            <a:endParaRPr lang="zh-CN" altLang="en-US" dirty="0"/>
          </a:p>
        </p:txBody>
      </p:sp>
      <p:grpSp>
        <p:nvGrpSpPr>
          <p:cNvPr id="77" name="组合 76"/>
          <p:cNvGrpSpPr/>
          <p:nvPr/>
        </p:nvGrpSpPr>
        <p:grpSpPr>
          <a:xfrm>
            <a:off x="997461" y="3205114"/>
            <a:ext cx="9869320" cy="2648543"/>
            <a:chOff x="997461" y="3205114"/>
            <a:chExt cx="9869320" cy="2648543"/>
          </a:xfrm>
        </p:grpSpPr>
        <p:grpSp>
          <p:nvGrpSpPr>
            <p:cNvPr id="58" name="组合 57"/>
            <p:cNvGrpSpPr/>
            <p:nvPr/>
          </p:nvGrpSpPr>
          <p:grpSpPr>
            <a:xfrm>
              <a:off x="1221349" y="3209386"/>
              <a:ext cx="1943100" cy="1405303"/>
              <a:chOff x="3764322" y="3955306"/>
              <a:chExt cx="1943100" cy="1405303"/>
            </a:xfrm>
          </p:grpSpPr>
          <p:sp>
            <p:nvSpPr>
              <p:cNvPr id="59" name="圆角矩形 58"/>
              <p:cNvSpPr/>
              <p:nvPr/>
            </p:nvSpPr>
            <p:spPr>
              <a:xfrm>
                <a:off x="3764322" y="3955306"/>
                <a:ext cx="1943100" cy="1405303"/>
              </a:xfrm>
              <a:prstGeom prst="round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mc:AlternateContent xmlns:mc="http://schemas.openxmlformats.org/markup-compatibility/2006" xmlns:a14="http://schemas.microsoft.com/office/drawing/2010/main">
            <mc:Choice Requires="a14">
              <p:sp>
                <p:nvSpPr>
                  <p:cNvPr id="60" name="文本框 59"/>
                  <p:cNvSpPr txBox="1"/>
                  <p:nvPr/>
                </p:nvSpPr>
                <p:spPr>
                  <a:xfrm>
                    <a:off x="3817261" y="4412785"/>
                    <a:ext cx="1844123" cy="39382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altLang="zh-CN" sz="1800" i="1" smtClean="0">
                              <a:effectLst/>
                              <a:latin typeface="Cambria Math" panose="02040503050406030204" pitchFamily="18" charset="0"/>
                              <a:ea typeface="DengXian" panose="02010600030101010101" pitchFamily="2" charset="-122"/>
                              <a:cs typeface="Times New Roman" panose="02020603050405020304" pitchFamily="18" charset="0"/>
                            </a:rPr>
                            <m:t>𝑧</m:t>
                          </m:r>
                          <m:r>
                            <a:rPr lang="en-US" altLang="zh-CN" sz="1800" i="1" smtClean="0">
                              <a:effectLst/>
                              <a:latin typeface="Cambria Math" panose="02040503050406030204" pitchFamily="18" charset="0"/>
                              <a:ea typeface="DengXian" panose="02010600030101010101" pitchFamily="2" charset="-122"/>
                              <a:cs typeface="Times New Roman" panose="02020603050405020304" pitchFamily="18" charset="0"/>
                            </a:rPr>
                            <m:t>∼</m:t>
                          </m:r>
                          <m:sSub>
                            <m:sSubPr>
                              <m:ctrlPr>
                                <a:rPr lang="zh-CN" altLang="zh-CN" sz="1800" i="1">
                                  <a:effectLst/>
                                  <a:latin typeface="Cambria Math" panose="02040503050406030204" pitchFamily="18" charset="0"/>
                                  <a:ea typeface="Cambria Math" panose="02040503050406030204" pitchFamily="18" charset="0"/>
                                  <a:cs typeface="Times New Roman" panose="02020603050405020304" pitchFamily="18" charset="0"/>
                                </a:rPr>
                              </m:ctrlPr>
                            </m:sSubPr>
                            <m:e>
                              <m:r>
                                <m:rPr>
                                  <m:sty m:val="p"/>
                                </m:rPr>
                                <a:rPr lang="en-US" altLang="zh-CN" sz="1800">
                                  <a:effectLst/>
                                  <a:latin typeface="Cambria Math" panose="02040503050406030204" pitchFamily="18" charset="0"/>
                                  <a:ea typeface="DengXian" panose="02010600030101010101" pitchFamily="2" charset="-122"/>
                                  <a:cs typeface="Times New Roman" panose="02020603050405020304" pitchFamily="18" charset="0"/>
                                </a:rPr>
                                <m:t>Dir</m:t>
                              </m:r>
                            </m:e>
                            <m:sub>
                              <m:r>
                                <a:rPr lang="en-US" altLang="zh-CN" sz="1800" i="1">
                                  <a:effectLst/>
                                  <a:latin typeface="Cambria Math" panose="02040503050406030204" pitchFamily="18" charset="0"/>
                                  <a:ea typeface="DengXian" panose="02010600030101010101" pitchFamily="2" charset="-122"/>
                                  <a:cs typeface="Times New Roman" panose="02020603050405020304" pitchFamily="18" charset="0"/>
                                </a:rPr>
                                <m:t>𝜉</m:t>
                              </m:r>
                            </m:sub>
                          </m:sSub>
                          <m:r>
                            <a:rPr lang="en-US" altLang="zh-CN" sz="1800" i="1">
                              <a:effectLst/>
                              <a:latin typeface="Cambria Math" panose="02040503050406030204" pitchFamily="18" charset="0"/>
                              <a:ea typeface="DengXian" panose="02010600030101010101" pitchFamily="2" charset="-122"/>
                              <a:cs typeface="Times New Roman" panose="02020603050405020304" pitchFamily="18" charset="0"/>
                            </a:rPr>
                            <m:t>⁡(</m:t>
                          </m:r>
                          <m:r>
                            <a:rPr lang="en-US" altLang="zh-CN" sz="1800" i="1">
                              <a:effectLst/>
                              <a:latin typeface="Cambria Math" panose="02040503050406030204" pitchFamily="18" charset="0"/>
                              <a:ea typeface="DengXian" panose="02010600030101010101" pitchFamily="2" charset="-122"/>
                              <a:cs typeface="Times New Roman" panose="02020603050405020304" pitchFamily="18" charset="0"/>
                            </a:rPr>
                            <m:t>𝛾</m:t>
                          </m:r>
                          <m:r>
                            <a:rPr lang="en-US" altLang="zh-CN" sz="1800" i="1">
                              <a:effectLst/>
                              <a:latin typeface="Cambria Math" panose="02040503050406030204" pitchFamily="18" charset="0"/>
                              <a:ea typeface="DengXian" panose="02010600030101010101" pitchFamily="2" charset="-122"/>
                              <a:cs typeface="Times New Roman" panose="02020603050405020304" pitchFamily="18" charset="0"/>
                            </a:rPr>
                            <m:t>)</m:t>
                          </m:r>
                        </m:oMath>
                      </m:oMathPara>
                    </a14:m>
                    <a:endParaRPr lang="zh-CN" altLang="zh-CN" sz="1800" dirty="0">
                      <a:effectLst/>
                      <a:latin typeface="Georgia" panose="02040502050405020303" pitchFamily="18" charset="0"/>
                      <a:ea typeface="DengXian" panose="02010600030101010101" pitchFamily="2" charset="-122"/>
                      <a:cs typeface="Times New Roman" panose="02020603050405020304" pitchFamily="18" charset="0"/>
                    </a:endParaRPr>
                  </a:p>
                </p:txBody>
              </p:sp>
            </mc:Choice>
            <mc:Fallback xmlns="">
              <p:sp>
                <p:nvSpPr>
                  <p:cNvPr id="60" name="文本框 59"/>
                  <p:cNvSpPr txBox="1">
                    <a:spLocks noRot="1" noChangeAspect="1" noMove="1" noResize="1" noEditPoints="1" noAdjustHandles="1" noChangeArrowheads="1" noChangeShapeType="1" noTextEdit="1"/>
                  </p:cNvSpPr>
                  <p:nvPr/>
                </p:nvSpPr>
                <p:spPr>
                  <a:xfrm>
                    <a:off x="3817261" y="4412785"/>
                    <a:ext cx="1844123" cy="393826"/>
                  </a:xfrm>
                  <a:prstGeom prst="rect">
                    <a:avLst/>
                  </a:prstGeom>
                  <a:blipFill rotWithShape="1">
                    <a:blip r:embed="rId3"/>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1" name="文本框 60"/>
                  <p:cNvSpPr txBox="1"/>
                  <p:nvPr/>
                </p:nvSpPr>
                <p:spPr>
                  <a:xfrm>
                    <a:off x="3999865" y="4850684"/>
                    <a:ext cx="1302466"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d>
                            <m:dPr>
                              <m:begChr m:val="|"/>
                              <m:endChr m:val="|"/>
                              <m:ctrlPr>
                                <a:rPr lang="zh-CN" altLang="en-US" i="1" smtClean="0">
                                  <a:solidFill>
                                    <a:srgbClr val="836967"/>
                                  </a:solidFill>
                                  <a:latin typeface="Cambria Math" panose="02040503050406030204" pitchFamily="18" charset="0"/>
                                </a:rPr>
                              </m:ctrlPr>
                            </m:dPr>
                            <m:e>
                              <m:sSub>
                                <m:sSubPr>
                                  <m:ctrlPr>
                                    <a:rPr lang="zh-CN" altLang="en-US" i="1">
                                      <a:solidFill>
                                        <a:srgbClr val="836967"/>
                                      </a:solidFill>
                                      <a:latin typeface="Cambria Math" panose="02040503050406030204" pitchFamily="18" charset="0"/>
                                    </a:rPr>
                                  </m:ctrlPr>
                                </m:sSubPr>
                                <m:e>
                                  <m:r>
                                    <a:rPr lang="zh-CN" altLang="en-US">
                                      <a:latin typeface="Cambria Math" panose="02040503050406030204" pitchFamily="18" charset="0"/>
                                    </a:rPr>
                                    <m:t>𝒯</m:t>
                                  </m:r>
                                </m:e>
                                <m:sub>
                                  <m:r>
                                    <a:rPr lang="zh-CN" altLang="en-US" i="1">
                                      <a:latin typeface="Cambria Math" panose="02040503050406030204" pitchFamily="18" charset="0"/>
                                    </a:rPr>
                                    <m:t>𝑖</m:t>
                                  </m:r>
                                </m:sub>
                              </m:sSub>
                            </m:e>
                          </m:d>
                          <m:r>
                            <a:rPr lang="zh-CN" altLang="en-US" i="0">
                              <a:latin typeface="Cambria Math" panose="02040503050406030204" pitchFamily="18" charset="0"/>
                            </a:rPr>
                            <m:t>=</m:t>
                          </m:r>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𝑧</m:t>
                              </m:r>
                            </m:e>
                            <m:sub>
                              <m:r>
                                <a:rPr lang="zh-CN" altLang="en-US" i="1">
                                  <a:latin typeface="Cambria Math" panose="02040503050406030204" pitchFamily="18" charset="0"/>
                                </a:rPr>
                                <m:t>𝑖</m:t>
                              </m:r>
                            </m:sub>
                          </m:sSub>
                          <m:r>
                            <a:rPr lang="zh-CN" altLang="en-US" i="1">
                              <a:latin typeface="Cambria Math" panose="02040503050406030204" pitchFamily="18" charset="0"/>
                            </a:rPr>
                            <m:t>𝑛</m:t>
                          </m:r>
                        </m:oMath>
                      </m:oMathPara>
                    </a14:m>
                    <a:endParaRPr lang="zh-CN" altLang="en-US" dirty="0"/>
                  </a:p>
                </p:txBody>
              </p:sp>
            </mc:Choice>
            <mc:Fallback xmlns="">
              <p:sp>
                <p:nvSpPr>
                  <p:cNvPr id="61" name="文本框 60"/>
                  <p:cNvSpPr txBox="1">
                    <a:spLocks noRot="1" noChangeAspect="1" noMove="1" noResize="1" noEditPoints="1" noAdjustHandles="1" noChangeArrowheads="1" noChangeShapeType="1" noTextEdit="1"/>
                  </p:cNvSpPr>
                  <p:nvPr/>
                </p:nvSpPr>
                <p:spPr>
                  <a:xfrm>
                    <a:off x="3999865" y="4850684"/>
                    <a:ext cx="1302466" cy="369332"/>
                  </a:xfrm>
                  <a:prstGeom prst="rect">
                    <a:avLst/>
                  </a:prstGeom>
                  <a:blipFill rotWithShape="1">
                    <a:blip r:embed="rId4"/>
                  </a:blipFill>
                </p:spPr>
                <p:txBody>
                  <a:bodyPr/>
                  <a:lstStyle/>
                  <a:p>
                    <a:r>
                      <a:rPr lang="zh-CN" altLang="en-US">
                        <a:noFill/>
                      </a:rPr>
                      <a:t> </a:t>
                    </a:r>
                  </a:p>
                </p:txBody>
              </p:sp>
            </mc:Fallback>
          </mc:AlternateContent>
          <p:sp>
            <p:nvSpPr>
              <p:cNvPr id="62" name="文本框 61"/>
              <p:cNvSpPr txBox="1"/>
              <p:nvPr/>
            </p:nvSpPr>
            <p:spPr>
              <a:xfrm>
                <a:off x="3810359" y="3955306"/>
                <a:ext cx="1851025" cy="369332"/>
              </a:xfrm>
              <a:prstGeom prst="rect">
                <a:avLst/>
              </a:prstGeom>
              <a:noFill/>
            </p:spPr>
            <p:txBody>
              <a:bodyPr wrap="square">
                <a:spAutoFit/>
              </a:bodyPr>
              <a:lstStyle/>
              <a:p>
                <a:pPr algn="ctr"/>
                <a:r>
                  <a:rPr kumimoji="1" lang="en-US" altLang="zh-CN" b="1" dirty="0"/>
                  <a:t>Data generator</a:t>
                </a:r>
                <a:endParaRPr kumimoji="1" lang="zh-CN" altLang="en-US" b="1" dirty="0"/>
              </a:p>
            </p:txBody>
          </p:sp>
          <p:cxnSp>
            <p:nvCxnSpPr>
              <p:cNvPr id="63" name="直线连接符 62"/>
              <p:cNvCxnSpPr/>
              <p:nvPr/>
            </p:nvCxnSpPr>
            <p:spPr>
              <a:xfrm>
                <a:off x="3764322" y="4324638"/>
                <a:ext cx="19431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4666542" y="3205114"/>
              <a:ext cx="2169077" cy="1405303"/>
              <a:chOff x="3713246" y="3955306"/>
              <a:chExt cx="2169077" cy="1405303"/>
            </a:xfrm>
          </p:grpSpPr>
          <p:sp>
            <p:nvSpPr>
              <p:cNvPr id="65" name="圆角矩形 64"/>
              <p:cNvSpPr/>
              <p:nvPr/>
            </p:nvSpPr>
            <p:spPr>
              <a:xfrm>
                <a:off x="3764322" y="3955306"/>
                <a:ext cx="1943100" cy="1405303"/>
              </a:xfrm>
              <a:prstGeom prst="round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mc:AlternateContent xmlns:mc="http://schemas.openxmlformats.org/markup-compatibility/2006" xmlns:a14="http://schemas.microsoft.com/office/drawing/2010/main">
            <mc:Choice Requires="a14">
              <p:sp>
                <p:nvSpPr>
                  <p:cNvPr id="66" name="文本框 65"/>
                  <p:cNvSpPr txBox="1"/>
                  <p:nvPr/>
                </p:nvSpPr>
                <p:spPr>
                  <a:xfrm>
                    <a:off x="3713246" y="4521438"/>
                    <a:ext cx="2169077" cy="639983"/>
                  </a:xfrm>
                  <a:prstGeom prst="rect">
                    <a:avLst/>
                  </a:prstGeom>
                  <a:noFill/>
                </p:spPr>
                <p:txBody>
                  <a:bodyPr wrap="square">
                    <a:spAutoFit/>
                  </a:bodyPr>
                  <a:lstStyle/>
                  <a:p>
                    <a:pPr/>
                    <a14:m>
                      <m:oMathPara xmlns:m="http://schemas.openxmlformats.org/officeDocument/2006/math">
                        <m:oMathParaPr>
                          <m:jc m:val="center"/>
                        </m:oMathParaPr>
                        <m:oMath xmlns:m="http://schemas.openxmlformats.org/officeDocument/2006/math">
                          <m:r>
                            <m:rPr>
                              <m:nor/>
                            </m:rPr>
                            <a:rPr kumimoji="1" lang="en-US" altLang="zh-CN" dirty="0">
                              <a:latin typeface="DejaVu Math TeX Gyre" panose="02000503000000000000" charset="0"/>
                            </a:rPr>
                            <m:t>Lack</m:t>
                          </m:r>
                          <m:r>
                            <m:rPr>
                              <m:nor/>
                            </m:rPr>
                            <a:rPr kumimoji="1" lang="en-US" altLang="zh-CN" dirty="0">
                              <a:latin typeface="DejaVu Math TeX Gyre" panose="02000503000000000000" charset="0"/>
                            </a:rPr>
                            <m:t> </m:t>
                          </m:r>
                          <m:r>
                            <m:rPr>
                              <m:nor/>
                            </m:rPr>
                            <a:rPr kumimoji="1" lang="en-US" altLang="zh-CN" dirty="0">
                              <a:latin typeface="DejaVu Math TeX Gyre" panose="02000503000000000000" charset="0"/>
                            </a:rPr>
                            <m:t>and</m:t>
                          </m:r>
                          <m:r>
                            <m:rPr>
                              <m:nor/>
                            </m:rPr>
                            <a:rPr kumimoji="1" lang="en-US" altLang="zh-CN" dirty="0">
                              <a:latin typeface="DejaVu Math TeX Gyre" panose="02000503000000000000" charset="0"/>
                            </a:rPr>
                            <m:t> </m:t>
                          </m:r>
                          <m:r>
                            <m:rPr>
                              <m:nor/>
                            </m:rPr>
                            <a:rPr kumimoji="1" lang="en-US" altLang="zh-CN" dirty="0">
                              <a:latin typeface="DejaVu Math TeX Gyre" panose="02000503000000000000" charset="0"/>
                            </a:rPr>
                            <m:t>skewness</m:t>
                          </m:r>
                          <m:r>
                            <m:rPr>
                              <m:nor/>
                            </m:rPr>
                            <a:rPr kumimoji="1" lang="en-US" altLang="zh-CN" dirty="0">
                              <a:latin typeface="DejaVu Math TeX Gyre" panose="02000503000000000000" charset="0"/>
                            </a:rPr>
                            <m:t> </m:t>
                          </m:r>
                          <m:r>
                            <m:rPr>
                              <m:nor/>
                            </m:rPr>
                            <a:rPr kumimoji="1" lang="en-US" altLang="zh-CN" dirty="0">
                              <a:latin typeface="DejaVu Math TeX Gyre" panose="02000503000000000000" charset="0"/>
                            </a:rPr>
                            <m:t>of</m:t>
                          </m:r>
                          <m:r>
                            <m:rPr>
                              <m:nor/>
                            </m:rPr>
                            <a:rPr kumimoji="1" lang="en-US" altLang="zh-CN" dirty="0">
                              <a:latin typeface="DejaVu Math TeX Gyre" panose="02000503000000000000" charset="0"/>
                            </a:rPr>
                            <m:t> </m:t>
                          </m:r>
                          <m:r>
                            <m:rPr>
                              <m:nor/>
                            </m:rPr>
                            <a:rPr kumimoji="1" lang="en-US" altLang="zh-CN" dirty="0">
                              <a:latin typeface="DejaVu Math TeX Gyre" panose="02000503000000000000" charset="0"/>
                            </a:rPr>
                            <m:t>labels</m:t>
                          </m:r>
                          <m:r>
                            <m:rPr>
                              <m:nor/>
                            </m:rPr>
                            <a:rPr kumimoji="1" lang="en-US" altLang="zh-CN" dirty="0">
                              <a:latin typeface="DejaVu Math TeX Gyre" panose="02000503000000000000" charset="0"/>
                            </a:rPr>
                            <m:t>.</m:t>
                          </m:r>
                        </m:oMath>
                      </m:oMathPara>
                    </a14:m>
                    <a:endParaRPr kumimoji="1" lang="zh-CN" altLang="en-US" dirty="0"/>
                  </a:p>
                </p:txBody>
              </p:sp>
            </mc:Choice>
            <mc:Fallback xmlns="">
              <p:sp>
                <p:nvSpPr>
                  <p:cNvPr id="66" name="文本框 65"/>
                  <p:cNvSpPr txBox="1">
                    <a:spLocks noRot="1" noChangeAspect="1" noMove="1" noResize="1" noEditPoints="1" noAdjustHandles="1" noChangeArrowheads="1" noChangeShapeType="1" noTextEdit="1"/>
                  </p:cNvSpPr>
                  <p:nvPr/>
                </p:nvSpPr>
                <p:spPr>
                  <a:xfrm>
                    <a:off x="3713246" y="4521438"/>
                    <a:ext cx="2169077" cy="639983"/>
                  </a:xfrm>
                  <a:prstGeom prst="rect">
                    <a:avLst/>
                  </a:prstGeom>
                  <a:blipFill rotWithShape="1">
                    <a:blip r:embed="rId5"/>
                  </a:blipFill>
                </p:spPr>
                <p:txBody>
                  <a:bodyPr/>
                  <a:lstStyle/>
                  <a:p>
                    <a:r>
                      <a:rPr lang="zh-CN" altLang="en-US">
                        <a:noFill/>
                      </a:rPr>
                      <a:t> </a:t>
                    </a:r>
                  </a:p>
                </p:txBody>
              </p:sp>
            </mc:Fallback>
          </mc:AlternateContent>
          <p:sp>
            <p:nvSpPr>
              <p:cNvPr id="67" name="文本框 66"/>
              <p:cNvSpPr txBox="1"/>
              <p:nvPr/>
            </p:nvSpPr>
            <p:spPr>
              <a:xfrm>
                <a:off x="3810359" y="3955306"/>
                <a:ext cx="1851025" cy="369332"/>
              </a:xfrm>
              <a:prstGeom prst="rect">
                <a:avLst/>
              </a:prstGeom>
              <a:noFill/>
            </p:spPr>
            <p:txBody>
              <a:bodyPr wrap="square">
                <a:spAutoFit/>
              </a:bodyPr>
              <a:lstStyle/>
              <a:p>
                <a:pPr algn="ctr"/>
                <a:r>
                  <a:rPr kumimoji="1" lang="en-US" altLang="zh-CN" b="1" dirty="0"/>
                  <a:t>Pseudo labeling</a:t>
                </a:r>
                <a:endParaRPr kumimoji="1" lang="zh-CN" altLang="en-US" b="1" dirty="0"/>
              </a:p>
            </p:txBody>
          </p:sp>
          <p:cxnSp>
            <p:nvCxnSpPr>
              <p:cNvPr id="68" name="直线连接符 67"/>
              <p:cNvCxnSpPr/>
              <p:nvPr/>
            </p:nvCxnSpPr>
            <p:spPr>
              <a:xfrm>
                <a:off x="3764322" y="4324638"/>
                <a:ext cx="19431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9" name="组合 68"/>
            <p:cNvGrpSpPr/>
            <p:nvPr/>
          </p:nvGrpSpPr>
          <p:grpSpPr>
            <a:xfrm>
              <a:off x="8178912" y="3209386"/>
              <a:ext cx="2169077" cy="1405303"/>
              <a:chOff x="3713246" y="3955306"/>
              <a:chExt cx="2169077" cy="1405303"/>
            </a:xfrm>
          </p:grpSpPr>
          <p:sp>
            <p:nvSpPr>
              <p:cNvPr id="70" name="圆角矩形 69"/>
              <p:cNvSpPr/>
              <p:nvPr/>
            </p:nvSpPr>
            <p:spPr>
              <a:xfrm>
                <a:off x="3764322" y="3955306"/>
                <a:ext cx="1943100" cy="1405303"/>
              </a:xfrm>
              <a:prstGeom prst="round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mc:AlternateContent xmlns:mc="http://schemas.openxmlformats.org/markup-compatibility/2006" xmlns:a14="http://schemas.microsoft.com/office/drawing/2010/main">
            <mc:Choice Requires="a14">
              <p:sp>
                <p:nvSpPr>
                  <p:cNvPr id="71" name="文本框 70"/>
                  <p:cNvSpPr txBox="1"/>
                  <p:nvPr/>
                </p:nvSpPr>
                <p:spPr>
                  <a:xfrm>
                    <a:off x="3713246" y="4521438"/>
                    <a:ext cx="2169077" cy="639983"/>
                  </a:xfrm>
                  <a:prstGeom prst="rect">
                    <a:avLst/>
                  </a:prstGeom>
                  <a:noFill/>
                </p:spPr>
                <p:txBody>
                  <a:bodyPr wrap="square">
                    <a:spAutoFit/>
                  </a:bodyPr>
                  <a:lstStyle/>
                  <a:p>
                    <a:pPr/>
                    <a14:m>
                      <m:oMathPara xmlns:m="http://schemas.openxmlformats.org/officeDocument/2006/math">
                        <m:oMathParaPr>
                          <m:jc m:val="center"/>
                        </m:oMathParaPr>
                        <m:oMath xmlns:m="http://schemas.openxmlformats.org/officeDocument/2006/math">
                          <m:r>
                            <m:rPr>
                              <m:nor/>
                            </m:rPr>
                            <a:rPr kumimoji="1" lang="en-US" altLang="zh-CN" dirty="0">
                              <a:latin typeface="DejaVu Math TeX Gyre" panose="02000503000000000000" charset="0"/>
                            </a:rPr>
                            <m:t>Improve</m:t>
                          </m:r>
                          <m:r>
                            <m:rPr>
                              <m:nor/>
                            </m:rPr>
                            <a:rPr kumimoji="1" lang="en-US" altLang="zh-CN" dirty="0">
                              <a:latin typeface="DejaVu Math TeX Gyre" panose="02000503000000000000" charset="0"/>
                            </a:rPr>
                            <m:t> </m:t>
                          </m:r>
                          <m:r>
                            <m:rPr>
                              <m:nor/>
                            </m:rPr>
                            <a:rPr kumimoji="1" lang="en-US" altLang="zh-CN" dirty="0">
                              <a:latin typeface="DejaVu Math TeX Gyre" panose="02000503000000000000" charset="0"/>
                            </a:rPr>
                            <m:t>the</m:t>
                          </m:r>
                          <m:r>
                            <m:rPr>
                              <m:nor/>
                            </m:rPr>
                            <a:rPr kumimoji="1" lang="en-US" altLang="zh-CN" dirty="0">
                              <a:latin typeface="DejaVu Math TeX Gyre" panose="02000503000000000000" charset="0"/>
                            </a:rPr>
                            <m:t> </m:t>
                          </m:r>
                          <m:r>
                            <m:rPr>
                              <m:nor/>
                            </m:rPr>
                            <a:rPr kumimoji="1" lang="en-US" altLang="zh-CN" dirty="0">
                              <a:latin typeface="DejaVu Math TeX Gyre" panose="02000503000000000000" charset="0"/>
                            </a:rPr>
                            <m:t>quality</m:t>
                          </m:r>
                          <m:r>
                            <m:rPr>
                              <m:nor/>
                            </m:rPr>
                            <a:rPr kumimoji="1" lang="en-US" altLang="zh-CN" dirty="0">
                              <a:latin typeface="DejaVu Math TeX Gyre" panose="02000503000000000000" charset="0"/>
                            </a:rPr>
                            <m:t> </m:t>
                          </m:r>
                          <m:r>
                            <m:rPr>
                              <m:nor/>
                            </m:rPr>
                            <a:rPr kumimoji="1" lang="en-US" altLang="zh-CN" dirty="0">
                              <a:latin typeface="DejaVu Math TeX Gyre" panose="02000503000000000000" charset="0"/>
                            </a:rPr>
                            <m:t>of</m:t>
                          </m:r>
                          <m:r>
                            <m:rPr>
                              <m:nor/>
                            </m:rPr>
                            <a:rPr kumimoji="1" lang="en-US" altLang="zh-CN" dirty="0">
                              <a:latin typeface="DejaVu Math TeX Gyre" panose="02000503000000000000" charset="0"/>
                            </a:rPr>
                            <m:t> </m:t>
                          </m:r>
                          <m:r>
                            <m:rPr>
                              <m:nor/>
                            </m:rPr>
                            <a:rPr kumimoji="1" lang="en-US" altLang="zh-CN" dirty="0">
                              <a:latin typeface="DejaVu Math TeX Gyre" panose="02000503000000000000" charset="0"/>
                            </a:rPr>
                            <m:t>pseudo</m:t>
                          </m:r>
                          <m:r>
                            <m:rPr>
                              <m:nor/>
                            </m:rPr>
                            <a:rPr kumimoji="1" lang="en-US" altLang="zh-CN" dirty="0">
                              <a:latin typeface="DejaVu Math TeX Gyre" panose="02000503000000000000" charset="0"/>
                            </a:rPr>
                            <m:t> </m:t>
                          </m:r>
                          <m:r>
                            <m:rPr>
                              <m:nor/>
                            </m:rPr>
                            <a:rPr kumimoji="1" lang="en-US" altLang="zh-CN" dirty="0">
                              <a:latin typeface="DejaVu Math TeX Gyre" panose="02000503000000000000" charset="0"/>
                            </a:rPr>
                            <m:t>labels</m:t>
                          </m:r>
                          <m:r>
                            <m:rPr>
                              <m:nor/>
                            </m:rPr>
                            <a:rPr kumimoji="1" lang="en-US" altLang="zh-CN" dirty="0">
                              <a:latin typeface="DejaVu Math TeX Gyre" panose="02000503000000000000" charset="0"/>
                            </a:rPr>
                            <m:t>.</m:t>
                          </m:r>
                        </m:oMath>
                      </m:oMathPara>
                    </a14:m>
                    <a:endParaRPr kumimoji="1" lang="zh-CN" altLang="en-US" dirty="0"/>
                  </a:p>
                </p:txBody>
              </p:sp>
            </mc:Choice>
            <mc:Fallback xmlns="">
              <p:sp>
                <p:nvSpPr>
                  <p:cNvPr id="71" name="文本框 70"/>
                  <p:cNvSpPr txBox="1">
                    <a:spLocks noRot="1" noChangeAspect="1" noMove="1" noResize="1" noEditPoints="1" noAdjustHandles="1" noChangeArrowheads="1" noChangeShapeType="1" noTextEdit="1"/>
                  </p:cNvSpPr>
                  <p:nvPr/>
                </p:nvSpPr>
                <p:spPr>
                  <a:xfrm>
                    <a:off x="3713246" y="4521438"/>
                    <a:ext cx="2169077" cy="639983"/>
                  </a:xfrm>
                  <a:prstGeom prst="rect">
                    <a:avLst/>
                  </a:prstGeom>
                  <a:blipFill rotWithShape="1">
                    <a:blip r:embed="rId6"/>
                  </a:blipFill>
                </p:spPr>
                <p:txBody>
                  <a:bodyPr/>
                  <a:lstStyle/>
                  <a:p>
                    <a:r>
                      <a:rPr lang="zh-CN" altLang="en-US">
                        <a:noFill/>
                      </a:rPr>
                      <a:t> </a:t>
                    </a:r>
                  </a:p>
                </p:txBody>
              </p:sp>
            </mc:Fallback>
          </mc:AlternateContent>
          <p:sp>
            <p:nvSpPr>
              <p:cNvPr id="72" name="文本框 71"/>
              <p:cNvSpPr txBox="1"/>
              <p:nvPr/>
            </p:nvSpPr>
            <p:spPr>
              <a:xfrm>
                <a:off x="3810359" y="3955306"/>
                <a:ext cx="1851025" cy="369332"/>
              </a:xfrm>
              <a:prstGeom prst="rect">
                <a:avLst/>
              </a:prstGeom>
              <a:noFill/>
            </p:spPr>
            <p:txBody>
              <a:bodyPr wrap="square">
                <a:spAutoFit/>
              </a:bodyPr>
              <a:lstStyle/>
              <a:p>
                <a:pPr algn="ctr"/>
                <a:r>
                  <a:rPr kumimoji="1" lang="en-US" altLang="zh-CN" b="1" dirty="0"/>
                  <a:t>Prompt Learning</a:t>
                </a:r>
                <a:endParaRPr kumimoji="1" lang="zh-CN" altLang="en-US" b="1" dirty="0"/>
              </a:p>
            </p:txBody>
          </p:sp>
          <p:cxnSp>
            <p:nvCxnSpPr>
              <p:cNvPr id="73" name="直线连接符 72"/>
              <p:cNvCxnSpPr/>
              <p:nvPr/>
            </p:nvCxnSpPr>
            <p:spPr>
              <a:xfrm>
                <a:off x="3764322" y="4324638"/>
                <a:ext cx="19431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4" name="文本框 73"/>
            <p:cNvSpPr txBox="1"/>
            <p:nvPr/>
          </p:nvSpPr>
          <p:spPr>
            <a:xfrm>
              <a:off x="997461" y="5176549"/>
              <a:ext cx="9869320" cy="677108"/>
            </a:xfrm>
            <a:prstGeom prst="rect">
              <a:avLst/>
            </a:prstGeom>
            <a:solidFill>
              <a:schemeClr val="accent5">
                <a:lumMod val="50000"/>
              </a:schemeClr>
            </a:solidFill>
            <a:ln>
              <a:solidFill>
                <a:schemeClr val="tx1"/>
              </a:solidFill>
            </a:ln>
          </p:spPr>
          <p:txBody>
            <a:bodyPr wrap="square">
              <a:spAutoFit/>
            </a:bodyPr>
            <a:lstStyle/>
            <a:p>
              <a:r>
                <a:rPr lang="en-US" altLang="zh-CN" b="1" dirty="0">
                  <a:solidFill>
                    <a:schemeClr val="bg1"/>
                  </a:solidFill>
                  <a:latin typeface="Inconsolatazi4-Regular"/>
                </a:rPr>
                <a:t>Output: </a:t>
              </a:r>
              <a:r>
                <a:rPr lang="en-US" altLang="zh-CN" dirty="0">
                  <a:solidFill>
                    <a:schemeClr val="bg1"/>
                  </a:solidFill>
                  <a:latin typeface="Inconsolatazi4-Regular"/>
                </a:rPr>
                <a:t>C</a:t>
              </a:r>
              <a:r>
                <a:rPr lang="en-US" altLang="zh-CN" sz="1800" dirty="0">
                  <a:solidFill>
                    <a:schemeClr val="bg1"/>
                  </a:solidFill>
                  <a:effectLst/>
                  <a:latin typeface="LinLibertineT"/>
                </a:rPr>
                <a:t>ompetitive perfor</a:t>
              </a:r>
              <a:r>
                <a:rPr lang="en-US" altLang="zh-CN" sz="2000" dirty="0">
                  <a:solidFill>
                    <a:schemeClr val="bg1"/>
                  </a:solidFill>
                  <a:effectLst/>
                  <a:latin typeface="LinLibertineT"/>
                </a:rPr>
                <a:t>mance under various federated few-shot learning settings, </a:t>
              </a:r>
              <a:r>
                <a:rPr lang="en-US" altLang="zh-CN" sz="1800" dirty="0">
                  <a:solidFill>
                    <a:schemeClr val="bg1"/>
                  </a:solidFill>
                  <a:effectLst/>
                  <a:latin typeface="LinLibertineT"/>
                </a:rPr>
                <a:t>requiring less than 0.1% data to be manually labeled.</a:t>
              </a:r>
              <a:endParaRPr lang="en-US" altLang="zh-CN" dirty="0">
                <a:solidFill>
                  <a:schemeClr val="bg1"/>
                </a:solidFill>
              </a:endParaRPr>
            </a:p>
          </p:txBody>
        </p:sp>
        <p:sp>
          <p:nvSpPr>
            <p:cNvPr id="75" name="左右箭头 74"/>
            <p:cNvSpPr/>
            <p:nvPr/>
          </p:nvSpPr>
          <p:spPr>
            <a:xfrm>
              <a:off x="6970627" y="3688559"/>
              <a:ext cx="1010056" cy="547451"/>
            </a:xfrm>
            <a:prstGeom prst="leftRightArrow">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sp>
        <p:nvSpPr>
          <p:cNvPr id="78" name="右箭头 77"/>
          <p:cNvSpPr/>
          <p:nvPr/>
        </p:nvSpPr>
        <p:spPr>
          <a:xfrm>
            <a:off x="3501274" y="3860636"/>
            <a:ext cx="689114" cy="296978"/>
          </a:xfrm>
          <a:prstGeom prst="rightArrow">
            <a:avLst/>
          </a:prstGeom>
          <a:solidFill>
            <a:srgbClr val="5AE1B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Tree>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120</TotalTime>
  <Words>5636</Words>
  <Application>Microsoft Macintosh PowerPoint</Application>
  <PresentationFormat>宽屏</PresentationFormat>
  <Paragraphs>548</Paragraphs>
  <Slides>26</Slides>
  <Notes>21</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26</vt:i4>
      </vt:variant>
    </vt:vector>
  </HeadingPairs>
  <TitlesOfParts>
    <vt:vector size="40" baseType="lpstr">
      <vt:lpstr>-apple-system</vt:lpstr>
      <vt:lpstr>等线</vt:lpstr>
      <vt:lpstr>DejaVu Math TeX Gyre</vt:lpstr>
      <vt:lpstr>Inconsolatazi4-Regular</vt:lpstr>
      <vt:lpstr>LinLibertineT</vt:lpstr>
      <vt:lpstr>Söhne</vt:lpstr>
      <vt:lpstr>Arial</vt:lpstr>
      <vt:lpstr>Calibri</vt:lpstr>
      <vt:lpstr>Calibri Light</vt:lpstr>
      <vt:lpstr>Cambria Math</vt:lpstr>
      <vt:lpstr>Georgia</vt:lpstr>
      <vt:lpstr>Helvetica Neue Medium</vt:lpstr>
      <vt:lpstr>Times New Roman</vt:lpstr>
      <vt:lpstr>Office 主题​​</vt:lpstr>
      <vt:lpstr>Towards Practical Few-shot Federated NLP</vt:lpstr>
      <vt:lpstr>Background</vt:lpstr>
      <vt:lpstr>Federated NLP (FedNLP) [1]</vt:lpstr>
      <vt:lpstr>Federated Few-shot Learning (FedFSL)</vt:lpstr>
      <vt:lpstr>Problem setup</vt:lpstr>
      <vt:lpstr>Problem setup</vt:lpstr>
      <vt:lpstr>FedFSL Performance degradation</vt:lpstr>
      <vt:lpstr>Our System: AUG-FedPrompt</vt:lpstr>
      <vt:lpstr>System Design</vt:lpstr>
      <vt:lpstr>Pseudo labeling</vt:lpstr>
      <vt:lpstr>Prompt learning</vt:lpstr>
      <vt:lpstr>Workflow</vt:lpstr>
      <vt:lpstr>Experiments</vt:lpstr>
      <vt:lpstr>Experiment setup</vt:lpstr>
      <vt:lpstr>Performance across data scales</vt:lpstr>
      <vt:lpstr>Impact of Data Augmentation</vt:lpstr>
      <vt:lpstr>System cost analysis</vt:lpstr>
      <vt:lpstr>Takeaway</vt:lpstr>
      <vt:lpstr>Thanks for listening!</vt:lpstr>
      <vt:lpstr>Appendix</vt:lpstr>
      <vt:lpstr>Ablation study of key components</vt:lpstr>
      <vt:lpstr>Prompt learning</vt:lpstr>
      <vt:lpstr>Appendix</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Dongqi Cai</dc:creator>
  <cp:lastModifiedBy>Dongqi Cai</cp:lastModifiedBy>
  <cp:revision>281</cp:revision>
  <dcterms:created xsi:type="dcterms:W3CDTF">2023-04-30T08:08:58Z</dcterms:created>
  <dcterms:modified xsi:type="dcterms:W3CDTF">2023-04-30T11:35:34Z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3A1A4A304A137372A9E045646D5E61BE_42</vt:lpwstr>
  </property>
  <property fmtid="{D5CDD505-2E9C-101B-9397-08002B2CF9AE}" pid="3" name="KSOProductBuildVer">
    <vt:lpwstr>2052-5.2.1.7798</vt:lpwstr>
  </property>
</Properties>
</file>

<file path=docProps/thumbnail.jpeg>
</file>